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966" r:id="rId2"/>
  </p:sldMasterIdLst>
  <p:notesMasterIdLst>
    <p:notesMasterId r:id="rId21"/>
  </p:notesMasterIdLst>
  <p:handoutMasterIdLst>
    <p:handoutMasterId r:id="rId22"/>
  </p:handoutMasterIdLst>
  <p:sldIdLst>
    <p:sldId id="329" r:id="rId3"/>
    <p:sldId id="606" r:id="rId4"/>
    <p:sldId id="704" r:id="rId5"/>
    <p:sldId id="1560" r:id="rId6"/>
    <p:sldId id="432" r:id="rId7"/>
    <p:sldId id="433" r:id="rId8"/>
    <p:sldId id="1564" r:id="rId9"/>
    <p:sldId id="1566" r:id="rId10"/>
    <p:sldId id="1565" r:id="rId11"/>
    <p:sldId id="1567" r:id="rId12"/>
    <p:sldId id="1568" r:id="rId13"/>
    <p:sldId id="1569" r:id="rId14"/>
    <p:sldId id="1570" r:id="rId15"/>
    <p:sldId id="1563" r:id="rId16"/>
    <p:sldId id="1571" r:id="rId17"/>
    <p:sldId id="1572" r:id="rId18"/>
    <p:sldId id="369" r:id="rId19"/>
    <p:sldId id="529" r:id="rId20"/>
  </p:sldIdLst>
  <p:sldSz cx="12192000" cy="6858000"/>
  <p:notesSz cx="6858000" cy="9144000"/>
  <p:custShowLst>
    <p:custShow name="PerformanceTuning"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6B"/>
    <a:srgbClr val="104C6A"/>
    <a:srgbClr val="A0EE73"/>
    <a:srgbClr val="000000"/>
    <a:srgbClr val="5B60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89323" autoAdjust="0"/>
  </p:normalViewPr>
  <p:slideViewPr>
    <p:cSldViewPr snapToGrid="0">
      <p:cViewPr varScale="1">
        <p:scale>
          <a:sx n="79" d="100"/>
          <a:sy n="79" d="100"/>
        </p:scale>
        <p:origin x="792"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501054-7272-43B7-9574-3FDFD3E347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856D0975-D23A-45BD-950F-A3C66F54B3ED}">
      <dgm:prSet custT="1"/>
      <dgm:spPr/>
      <dgm:t>
        <a:bodyPr/>
        <a:lstStyle/>
        <a:p>
          <a:r>
            <a:rPr lang="en-US" sz="2800" b="1" i="0" u="none" dirty="0">
              <a:solidFill>
                <a:schemeClr val="accent5"/>
              </a:solidFill>
            </a:rPr>
            <a:t>Using Ranking Functions</a:t>
          </a:r>
          <a:endParaRPr lang="en-US" sz="2800" b="1" u="none" dirty="0">
            <a:solidFill>
              <a:schemeClr val="accent5"/>
            </a:solidFill>
          </a:endParaRPr>
        </a:p>
      </dgm:t>
    </dgm:pt>
    <dgm:pt modelId="{F84D84BF-4C71-4055-95FE-4014A7FF2D33}" type="parTrans" cxnId="{9F1F8C69-658E-4BB9-B1A4-82A21C94DFB8}">
      <dgm:prSet/>
      <dgm:spPr/>
      <dgm:t>
        <a:bodyPr/>
        <a:lstStyle/>
        <a:p>
          <a:endParaRPr lang="en-US"/>
        </a:p>
      </dgm:t>
    </dgm:pt>
    <dgm:pt modelId="{BB5DE9EF-8567-401C-8CE0-00D11DE4A7A8}" type="sibTrans" cxnId="{9F1F8C69-658E-4BB9-B1A4-82A21C94DFB8}">
      <dgm:prSet/>
      <dgm:spPr/>
      <dgm:t>
        <a:bodyPr/>
        <a:lstStyle/>
        <a:p>
          <a:endParaRPr lang="en-US"/>
        </a:p>
      </dgm:t>
    </dgm:pt>
    <dgm:pt modelId="{8DD2FA70-9397-4F54-B54D-E6C8748ACD9A}">
      <dgm:prSet custT="1"/>
      <dgm:spPr/>
      <dgm:t>
        <a:bodyPr/>
        <a:lstStyle/>
        <a:p>
          <a:r>
            <a:rPr lang="en-US" sz="2800" b="1" dirty="0">
              <a:solidFill>
                <a:schemeClr val="accent5"/>
              </a:solidFill>
            </a:rPr>
            <a:t>What are Windowing Functions?</a:t>
          </a:r>
        </a:p>
      </dgm:t>
    </dgm:pt>
    <dgm:pt modelId="{F6B17C49-BFB1-4B7C-A948-83FFF18140BB}" type="parTrans" cxnId="{FC4721A1-450F-42D0-9E40-CD54FAE9FBC4}">
      <dgm:prSet/>
      <dgm:spPr/>
      <dgm:t>
        <a:bodyPr/>
        <a:lstStyle/>
        <a:p>
          <a:endParaRPr lang="en-US"/>
        </a:p>
      </dgm:t>
    </dgm:pt>
    <dgm:pt modelId="{7C8EF8B1-C242-403D-A9AB-6F5A69331829}" type="sibTrans" cxnId="{FC4721A1-450F-42D0-9E40-CD54FAE9FBC4}">
      <dgm:prSet/>
      <dgm:spPr/>
      <dgm:t>
        <a:bodyPr/>
        <a:lstStyle/>
        <a:p>
          <a:endParaRPr lang="en-US"/>
        </a:p>
      </dgm:t>
    </dgm:pt>
    <dgm:pt modelId="{42D9AC8C-B00A-415C-8E31-C8A1DAD8F7C8}">
      <dgm:prSet custT="1"/>
      <dgm:spPr/>
      <dgm:t>
        <a:bodyPr/>
        <a:lstStyle/>
        <a:p>
          <a:r>
            <a:rPr lang="en-US" sz="2800" b="1" dirty="0">
              <a:solidFill>
                <a:schemeClr val="accent5"/>
              </a:solidFill>
            </a:rPr>
            <a:t>Windowing Components</a:t>
          </a:r>
        </a:p>
      </dgm:t>
    </dgm:pt>
    <dgm:pt modelId="{4ED61AAB-262F-4B46-9FEF-E2A4E786E88B}" type="parTrans" cxnId="{97DAC4F4-FCE1-468B-A75C-D92A5EA09A08}">
      <dgm:prSet/>
      <dgm:spPr/>
      <dgm:t>
        <a:bodyPr/>
        <a:lstStyle/>
        <a:p>
          <a:endParaRPr lang="en-US"/>
        </a:p>
      </dgm:t>
    </dgm:pt>
    <dgm:pt modelId="{99E671E6-B442-4600-ADB2-94F414A453C9}" type="sibTrans" cxnId="{97DAC4F4-FCE1-468B-A75C-D92A5EA09A08}">
      <dgm:prSet/>
      <dgm:spPr/>
      <dgm:t>
        <a:bodyPr/>
        <a:lstStyle/>
        <a:p>
          <a:endParaRPr lang="en-US"/>
        </a:p>
      </dgm:t>
    </dgm:pt>
    <dgm:pt modelId="{EBDDA121-F16C-4016-9939-55A622711527}">
      <dgm:prSet custT="1"/>
      <dgm:spPr/>
      <dgm:t>
        <a:bodyPr/>
        <a:lstStyle/>
        <a:p>
          <a:r>
            <a:rPr lang="en-US" sz="2800" b="1">
              <a:solidFill>
                <a:schemeClr val="accent5"/>
              </a:solidFill>
            </a:rPr>
            <a:t>Using Aggregate Functions</a:t>
          </a:r>
          <a:endParaRPr lang="en-US" sz="2800" b="1" dirty="0">
            <a:solidFill>
              <a:schemeClr val="accent5"/>
            </a:solidFill>
          </a:endParaRPr>
        </a:p>
      </dgm:t>
    </dgm:pt>
    <dgm:pt modelId="{AA870D4C-DBF7-4383-BB72-2C9215635FF5}" type="parTrans" cxnId="{C7E5C280-26FF-43DD-8A55-B9BA2FB087FC}">
      <dgm:prSet/>
      <dgm:spPr/>
      <dgm:t>
        <a:bodyPr/>
        <a:lstStyle/>
        <a:p>
          <a:endParaRPr lang="en-US"/>
        </a:p>
      </dgm:t>
    </dgm:pt>
    <dgm:pt modelId="{E427810C-45AC-476B-9526-7A499DDF2789}" type="sibTrans" cxnId="{C7E5C280-26FF-43DD-8A55-B9BA2FB087FC}">
      <dgm:prSet/>
      <dgm:spPr/>
      <dgm:t>
        <a:bodyPr/>
        <a:lstStyle/>
        <a:p>
          <a:endParaRPr lang="en-US"/>
        </a:p>
      </dgm:t>
    </dgm:pt>
    <dgm:pt modelId="{FDE82523-CA12-47D8-8B6F-B72AD7DD213B}">
      <dgm:prSet custT="1"/>
      <dgm:spPr/>
      <dgm:t>
        <a:bodyPr/>
        <a:lstStyle/>
        <a:p>
          <a:r>
            <a:rPr lang="en-US" sz="2800" b="1" dirty="0">
              <a:solidFill>
                <a:schemeClr val="accent5"/>
              </a:solidFill>
            </a:rPr>
            <a:t>LAG and LEAD Functions</a:t>
          </a:r>
        </a:p>
      </dgm:t>
    </dgm:pt>
    <dgm:pt modelId="{E4FF6E74-86BF-4E7A-9A3F-25028E5FFF01}" type="parTrans" cxnId="{93C26DBD-8D37-4CF7-9D14-CC9018CEE254}">
      <dgm:prSet/>
      <dgm:spPr/>
      <dgm:t>
        <a:bodyPr/>
        <a:lstStyle/>
        <a:p>
          <a:endParaRPr lang="en-US"/>
        </a:p>
      </dgm:t>
    </dgm:pt>
    <dgm:pt modelId="{3EDD8C2C-AB82-4914-82A2-D4DC928DF30A}" type="sibTrans" cxnId="{93C26DBD-8D37-4CF7-9D14-CC9018CEE254}">
      <dgm:prSet/>
      <dgm:spPr/>
      <dgm:t>
        <a:bodyPr/>
        <a:lstStyle/>
        <a:p>
          <a:endParaRPr lang="en-US"/>
        </a:p>
      </dgm:t>
    </dgm:pt>
    <dgm:pt modelId="{2BA53DE8-C882-45F0-A3F5-C5DB2EE1F088}" type="pres">
      <dgm:prSet presAssocID="{AA501054-7272-43B7-9574-3FDFD3E347D2}" presName="linear" presStyleCnt="0">
        <dgm:presLayoutVars>
          <dgm:animLvl val="lvl"/>
          <dgm:resizeHandles val="exact"/>
        </dgm:presLayoutVars>
      </dgm:prSet>
      <dgm:spPr/>
    </dgm:pt>
    <dgm:pt modelId="{383E267F-95CC-4401-A58C-E0EC89931806}" type="pres">
      <dgm:prSet presAssocID="{8DD2FA70-9397-4F54-B54D-E6C8748ACD9A}" presName="parentText" presStyleLbl="node1" presStyleIdx="0" presStyleCnt="5">
        <dgm:presLayoutVars>
          <dgm:chMax val="0"/>
          <dgm:bulletEnabled val="1"/>
        </dgm:presLayoutVars>
      </dgm:prSet>
      <dgm:spPr/>
    </dgm:pt>
    <dgm:pt modelId="{18B79637-CFB4-4586-BD85-99E1DB69A353}" type="pres">
      <dgm:prSet presAssocID="{7C8EF8B1-C242-403D-A9AB-6F5A69331829}" presName="spacer" presStyleCnt="0"/>
      <dgm:spPr/>
    </dgm:pt>
    <dgm:pt modelId="{3A538262-4BAC-4892-B66E-BEB0B67A9B09}" type="pres">
      <dgm:prSet presAssocID="{EBDDA121-F16C-4016-9939-55A622711527}" presName="parentText" presStyleLbl="node1" presStyleIdx="1" presStyleCnt="5">
        <dgm:presLayoutVars>
          <dgm:chMax val="0"/>
          <dgm:bulletEnabled val="1"/>
        </dgm:presLayoutVars>
      </dgm:prSet>
      <dgm:spPr/>
    </dgm:pt>
    <dgm:pt modelId="{783155D3-C6E5-4EE1-AC84-C1A0D0A12888}" type="pres">
      <dgm:prSet presAssocID="{E427810C-45AC-476B-9526-7A499DDF2789}" presName="spacer" presStyleCnt="0"/>
      <dgm:spPr/>
    </dgm:pt>
    <dgm:pt modelId="{E0E1D3EC-81AB-4DDF-9698-FB3E21CBBA67}" type="pres">
      <dgm:prSet presAssocID="{42D9AC8C-B00A-415C-8E31-C8A1DAD8F7C8}" presName="parentText" presStyleLbl="node1" presStyleIdx="2" presStyleCnt="5">
        <dgm:presLayoutVars>
          <dgm:chMax val="0"/>
          <dgm:bulletEnabled val="1"/>
        </dgm:presLayoutVars>
      </dgm:prSet>
      <dgm:spPr/>
    </dgm:pt>
    <dgm:pt modelId="{D24E65A7-D984-4BE0-A3AC-00C9B80A30C7}" type="pres">
      <dgm:prSet presAssocID="{99E671E6-B442-4600-ADB2-94F414A453C9}" presName="spacer" presStyleCnt="0"/>
      <dgm:spPr/>
    </dgm:pt>
    <dgm:pt modelId="{85E16A03-BECB-4B68-8425-D70B7FBEB723}" type="pres">
      <dgm:prSet presAssocID="{FDE82523-CA12-47D8-8B6F-B72AD7DD213B}" presName="parentText" presStyleLbl="node1" presStyleIdx="3" presStyleCnt="5">
        <dgm:presLayoutVars>
          <dgm:chMax val="0"/>
          <dgm:bulletEnabled val="1"/>
        </dgm:presLayoutVars>
      </dgm:prSet>
      <dgm:spPr/>
    </dgm:pt>
    <dgm:pt modelId="{97818526-7CD8-4598-BF6F-F2318739FF66}" type="pres">
      <dgm:prSet presAssocID="{3EDD8C2C-AB82-4914-82A2-D4DC928DF30A}" presName="spacer" presStyleCnt="0"/>
      <dgm:spPr/>
    </dgm:pt>
    <dgm:pt modelId="{4542E025-F95B-427C-9891-4B9526118B82}" type="pres">
      <dgm:prSet presAssocID="{856D0975-D23A-45BD-950F-A3C66F54B3ED}" presName="parentText" presStyleLbl="node1" presStyleIdx="4" presStyleCnt="5">
        <dgm:presLayoutVars>
          <dgm:chMax val="0"/>
          <dgm:bulletEnabled val="1"/>
        </dgm:presLayoutVars>
      </dgm:prSet>
      <dgm:spPr/>
    </dgm:pt>
  </dgm:ptLst>
  <dgm:cxnLst>
    <dgm:cxn modelId="{99E72305-DD5C-4604-BB97-2F178605E8C0}" type="presOf" srcId="{856D0975-D23A-45BD-950F-A3C66F54B3ED}" destId="{4542E025-F95B-427C-9891-4B9526118B82}" srcOrd="0" destOrd="0" presId="urn:microsoft.com/office/officeart/2005/8/layout/vList2"/>
    <dgm:cxn modelId="{C6BE3D0C-1508-4AA3-9048-C4CFC9C63DE1}" type="presOf" srcId="{42D9AC8C-B00A-415C-8E31-C8A1DAD8F7C8}" destId="{E0E1D3EC-81AB-4DDF-9698-FB3E21CBBA67}" srcOrd="0" destOrd="0" presId="urn:microsoft.com/office/officeart/2005/8/layout/vList2"/>
    <dgm:cxn modelId="{C5C20640-C516-4781-A0CE-979FEAAF72B3}" type="presOf" srcId="{AA501054-7272-43B7-9574-3FDFD3E347D2}" destId="{2BA53DE8-C882-45F0-A3F5-C5DB2EE1F088}" srcOrd="0" destOrd="0" presId="urn:microsoft.com/office/officeart/2005/8/layout/vList2"/>
    <dgm:cxn modelId="{17ED2F66-4218-47F6-9996-91BBF7A86953}" type="presOf" srcId="{8DD2FA70-9397-4F54-B54D-E6C8748ACD9A}" destId="{383E267F-95CC-4401-A58C-E0EC89931806}" srcOrd="0" destOrd="0" presId="urn:microsoft.com/office/officeart/2005/8/layout/vList2"/>
    <dgm:cxn modelId="{9F1F8C69-658E-4BB9-B1A4-82A21C94DFB8}" srcId="{AA501054-7272-43B7-9574-3FDFD3E347D2}" destId="{856D0975-D23A-45BD-950F-A3C66F54B3ED}" srcOrd="4" destOrd="0" parTransId="{F84D84BF-4C71-4055-95FE-4014A7FF2D33}" sibTransId="{BB5DE9EF-8567-401C-8CE0-00D11DE4A7A8}"/>
    <dgm:cxn modelId="{36EA1954-3236-42B5-8A45-CF8D221FCF14}" type="presOf" srcId="{FDE82523-CA12-47D8-8B6F-B72AD7DD213B}" destId="{85E16A03-BECB-4B68-8425-D70B7FBEB723}" srcOrd="0" destOrd="0" presId="urn:microsoft.com/office/officeart/2005/8/layout/vList2"/>
    <dgm:cxn modelId="{C7E5C280-26FF-43DD-8A55-B9BA2FB087FC}" srcId="{AA501054-7272-43B7-9574-3FDFD3E347D2}" destId="{EBDDA121-F16C-4016-9939-55A622711527}" srcOrd="1" destOrd="0" parTransId="{AA870D4C-DBF7-4383-BB72-2C9215635FF5}" sibTransId="{E427810C-45AC-476B-9526-7A499DDF2789}"/>
    <dgm:cxn modelId="{FC4721A1-450F-42D0-9E40-CD54FAE9FBC4}" srcId="{AA501054-7272-43B7-9574-3FDFD3E347D2}" destId="{8DD2FA70-9397-4F54-B54D-E6C8748ACD9A}" srcOrd="0" destOrd="0" parTransId="{F6B17C49-BFB1-4B7C-A948-83FFF18140BB}" sibTransId="{7C8EF8B1-C242-403D-A9AB-6F5A69331829}"/>
    <dgm:cxn modelId="{93C26DBD-8D37-4CF7-9D14-CC9018CEE254}" srcId="{AA501054-7272-43B7-9574-3FDFD3E347D2}" destId="{FDE82523-CA12-47D8-8B6F-B72AD7DD213B}" srcOrd="3" destOrd="0" parTransId="{E4FF6E74-86BF-4E7A-9A3F-25028E5FFF01}" sibTransId="{3EDD8C2C-AB82-4914-82A2-D4DC928DF30A}"/>
    <dgm:cxn modelId="{B45DE4C4-B8F2-44FE-9111-F3371819E20D}" type="presOf" srcId="{EBDDA121-F16C-4016-9939-55A622711527}" destId="{3A538262-4BAC-4892-B66E-BEB0B67A9B09}" srcOrd="0" destOrd="0" presId="urn:microsoft.com/office/officeart/2005/8/layout/vList2"/>
    <dgm:cxn modelId="{97DAC4F4-FCE1-468B-A75C-D92A5EA09A08}" srcId="{AA501054-7272-43B7-9574-3FDFD3E347D2}" destId="{42D9AC8C-B00A-415C-8E31-C8A1DAD8F7C8}" srcOrd="2" destOrd="0" parTransId="{4ED61AAB-262F-4B46-9FEF-E2A4E786E88B}" sibTransId="{99E671E6-B442-4600-ADB2-94F414A453C9}"/>
    <dgm:cxn modelId="{825D5775-6BFB-41B4-849B-0963244075D6}" type="presParOf" srcId="{2BA53DE8-C882-45F0-A3F5-C5DB2EE1F088}" destId="{383E267F-95CC-4401-A58C-E0EC89931806}" srcOrd="0" destOrd="0" presId="urn:microsoft.com/office/officeart/2005/8/layout/vList2"/>
    <dgm:cxn modelId="{362EA214-FD53-4B92-BCB3-90D6087D868C}" type="presParOf" srcId="{2BA53DE8-C882-45F0-A3F5-C5DB2EE1F088}" destId="{18B79637-CFB4-4586-BD85-99E1DB69A353}" srcOrd="1" destOrd="0" presId="urn:microsoft.com/office/officeart/2005/8/layout/vList2"/>
    <dgm:cxn modelId="{27A197B2-5D04-46A1-9C7D-0EA648BE59F3}" type="presParOf" srcId="{2BA53DE8-C882-45F0-A3F5-C5DB2EE1F088}" destId="{3A538262-4BAC-4892-B66E-BEB0B67A9B09}" srcOrd="2" destOrd="0" presId="urn:microsoft.com/office/officeart/2005/8/layout/vList2"/>
    <dgm:cxn modelId="{A2C1806E-A00F-43EE-94E1-AF248EE8D753}" type="presParOf" srcId="{2BA53DE8-C882-45F0-A3F5-C5DB2EE1F088}" destId="{783155D3-C6E5-4EE1-AC84-C1A0D0A12888}" srcOrd="3" destOrd="0" presId="urn:microsoft.com/office/officeart/2005/8/layout/vList2"/>
    <dgm:cxn modelId="{DC29B798-118C-49AC-95A9-4F7A92C4F2EE}" type="presParOf" srcId="{2BA53DE8-C882-45F0-A3F5-C5DB2EE1F088}" destId="{E0E1D3EC-81AB-4DDF-9698-FB3E21CBBA67}" srcOrd="4" destOrd="0" presId="urn:microsoft.com/office/officeart/2005/8/layout/vList2"/>
    <dgm:cxn modelId="{B24E4A12-4104-4453-A1B2-A86C08967521}" type="presParOf" srcId="{2BA53DE8-C882-45F0-A3F5-C5DB2EE1F088}" destId="{D24E65A7-D984-4BE0-A3AC-00C9B80A30C7}" srcOrd="5" destOrd="0" presId="urn:microsoft.com/office/officeart/2005/8/layout/vList2"/>
    <dgm:cxn modelId="{D299BCCD-F580-4833-8149-7614B657ADA6}" type="presParOf" srcId="{2BA53DE8-C882-45F0-A3F5-C5DB2EE1F088}" destId="{85E16A03-BECB-4B68-8425-D70B7FBEB723}" srcOrd="6" destOrd="0" presId="urn:microsoft.com/office/officeart/2005/8/layout/vList2"/>
    <dgm:cxn modelId="{5AD2BC39-941F-49FB-9EFA-D689142657C5}" type="presParOf" srcId="{2BA53DE8-C882-45F0-A3F5-C5DB2EE1F088}" destId="{97818526-7CD8-4598-BF6F-F2318739FF66}" srcOrd="7" destOrd="0" presId="urn:microsoft.com/office/officeart/2005/8/layout/vList2"/>
    <dgm:cxn modelId="{7039D721-8EB7-4236-A34A-3B854E7CD29A}" type="presParOf" srcId="{2BA53DE8-C882-45F0-A3F5-C5DB2EE1F088}" destId="{4542E025-F95B-427C-9891-4B9526118B8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D90FF5-EA7A-4223-9B76-08522CFA8476}"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DE836A39-3309-4F03-84BF-F54E315C7B63}">
      <dgm:prSet custT="1"/>
      <dgm:spPr/>
      <dgm:t>
        <a:bodyPr/>
        <a:lstStyle/>
        <a:p>
          <a:r>
            <a:rPr lang="en-US" sz="3200" dirty="0"/>
            <a:t>Windowing Functions</a:t>
          </a:r>
        </a:p>
      </dgm:t>
    </dgm:pt>
    <dgm:pt modelId="{D4EFA143-CC59-4748-851D-631C8E859470}" type="parTrans" cxnId="{75FBE532-3037-4745-96FF-D67AB611623E}">
      <dgm:prSet/>
      <dgm:spPr/>
      <dgm:t>
        <a:bodyPr/>
        <a:lstStyle/>
        <a:p>
          <a:endParaRPr lang="en-US"/>
        </a:p>
      </dgm:t>
    </dgm:pt>
    <dgm:pt modelId="{16378B24-9CC4-4286-A3E0-34500F5BDA5C}" type="sibTrans" cxnId="{75FBE532-3037-4745-96FF-D67AB611623E}">
      <dgm:prSet/>
      <dgm:spPr/>
      <dgm:t>
        <a:bodyPr/>
        <a:lstStyle/>
        <a:p>
          <a:endParaRPr lang="en-US"/>
        </a:p>
      </dgm:t>
    </dgm:pt>
    <dgm:pt modelId="{A5E80232-DB7B-4E7B-B7E1-032B8112E4E5}">
      <dgm:prSet custT="1"/>
      <dgm:spPr/>
      <dgm:t>
        <a:bodyPr/>
        <a:lstStyle/>
        <a:p>
          <a:r>
            <a:rPr lang="en-US" sz="2400" dirty="0"/>
            <a:t>Performs calculations across a set of rows that are related to the current row. </a:t>
          </a:r>
        </a:p>
      </dgm:t>
    </dgm:pt>
    <dgm:pt modelId="{1A0D18D4-2726-43F3-B624-75E584582522}" type="parTrans" cxnId="{C8CC1E24-DCB8-4CE0-A3DC-55D19B78C949}">
      <dgm:prSet/>
      <dgm:spPr/>
      <dgm:t>
        <a:bodyPr/>
        <a:lstStyle/>
        <a:p>
          <a:endParaRPr lang="en-US"/>
        </a:p>
      </dgm:t>
    </dgm:pt>
    <dgm:pt modelId="{51B3763D-A75D-46E4-9D3B-00C6218A3EEA}" type="sibTrans" cxnId="{C8CC1E24-DCB8-4CE0-A3DC-55D19B78C949}">
      <dgm:prSet/>
      <dgm:spPr/>
      <dgm:t>
        <a:bodyPr/>
        <a:lstStyle/>
        <a:p>
          <a:endParaRPr lang="en-US"/>
        </a:p>
      </dgm:t>
    </dgm:pt>
    <dgm:pt modelId="{073BFECA-AAA4-40CD-832D-FDB017BBC0B1}">
      <dgm:prSet custT="1"/>
      <dgm:spPr/>
      <dgm:t>
        <a:bodyPr/>
        <a:lstStyle/>
        <a:p>
          <a:r>
            <a:rPr lang="en-US" sz="2400" dirty="0"/>
            <a:t>Like regular aggregate functions but will not group records together. </a:t>
          </a:r>
        </a:p>
      </dgm:t>
    </dgm:pt>
    <dgm:pt modelId="{BDEF4C27-3873-4531-9C28-7D39B5045650}" type="parTrans" cxnId="{6100034D-1A6E-4E5B-B5D3-C8024E8CD2C1}">
      <dgm:prSet/>
      <dgm:spPr/>
      <dgm:t>
        <a:bodyPr/>
        <a:lstStyle/>
        <a:p>
          <a:endParaRPr lang="en-US"/>
        </a:p>
      </dgm:t>
    </dgm:pt>
    <dgm:pt modelId="{C70CF98A-17B1-4811-B57C-176CF035D04C}" type="sibTrans" cxnId="{6100034D-1A6E-4E5B-B5D3-C8024E8CD2C1}">
      <dgm:prSet/>
      <dgm:spPr/>
      <dgm:t>
        <a:bodyPr/>
        <a:lstStyle/>
        <a:p>
          <a:endParaRPr lang="en-US"/>
        </a:p>
      </dgm:t>
    </dgm:pt>
    <dgm:pt modelId="{D3183550-E6B2-4B29-B176-00C2736BAB67}">
      <dgm:prSet custT="1"/>
      <dgm:spPr/>
      <dgm:t>
        <a:bodyPr/>
        <a:lstStyle/>
        <a:p>
          <a:r>
            <a:rPr lang="en-US" sz="2400" dirty="0"/>
            <a:t>Allows detailed information to be side-by-side with aggregate data.</a:t>
          </a:r>
        </a:p>
      </dgm:t>
    </dgm:pt>
    <dgm:pt modelId="{EA3CFA63-6DFB-4E98-AAF3-9F5DF8B274F5}" type="parTrans" cxnId="{A73FBA83-2ACF-4AC6-94B7-E5102B8A84F8}">
      <dgm:prSet/>
      <dgm:spPr/>
      <dgm:t>
        <a:bodyPr/>
        <a:lstStyle/>
        <a:p>
          <a:endParaRPr lang="en-US"/>
        </a:p>
      </dgm:t>
    </dgm:pt>
    <dgm:pt modelId="{2BB7EB89-D76E-44E7-95E3-E64114494075}" type="sibTrans" cxnId="{A73FBA83-2ACF-4AC6-94B7-E5102B8A84F8}">
      <dgm:prSet/>
      <dgm:spPr/>
      <dgm:t>
        <a:bodyPr/>
        <a:lstStyle/>
        <a:p>
          <a:endParaRPr lang="en-US"/>
        </a:p>
      </dgm:t>
    </dgm:pt>
    <dgm:pt modelId="{70DF59FD-B999-4483-A531-C77675613106}">
      <dgm:prSet custT="1"/>
      <dgm:spPr/>
      <dgm:t>
        <a:bodyPr/>
        <a:lstStyle/>
        <a:p>
          <a:r>
            <a:rPr lang="en-US" sz="2400" dirty="0"/>
            <a:t>Windowing functions can’t be used with standard aggregate functions or the GROUP BY clause. </a:t>
          </a:r>
        </a:p>
      </dgm:t>
    </dgm:pt>
    <dgm:pt modelId="{FC7DB0FE-8F3B-4BF5-94FD-2AF322E25C8F}" type="parTrans" cxnId="{D6956CC7-4FEC-4D78-9755-1165A6AC4FFA}">
      <dgm:prSet/>
      <dgm:spPr/>
      <dgm:t>
        <a:bodyPr/>
        <a:lstStyle/>
        <a:p>
          <a:endParaRPr lang="en-US"/>
        </a:p>
      </dgm:t>
    </dgm:pt>
    <dgm:pt modelId="{D10CF942-CD49-4B33-8D8D-2F3ADB969A57}" type="sibTrans" cxnId="{D6956CC7-4FEC-4D78-9755-1165A6AC4FFA}">
      <dgm:prSet/>
      <dgm:spPr/>
      <dgm:t>
        <a:bodyPr/>
        <a:lstStyle/>
        <a:p>
          <a:endParaRPr lang="en-US"/>
        </a:p>
      </dgm:t>
    </dgm:pt>
    <dgm:pt modelId="{0A6D1400-2793-4823-840A-10DFDDA78104}" type="pres">
      <dgm:prSet presAssocID="{DCD90FF5-EA7A-4223-9B76-08522CFA8476}" presName="Name0" presStyleCnt="0">
        <dgm:presLayoutVars>
          <dgm:dir/>
          <dgm:animLvl val="lvl"/>
          <dgm:resizeHandles val="exact"/>
        </dgm:presLayoutVars>
      </dgm:prSet>
      <dgm:spPr/>
    </dgm:pt>
    <dgm:pt modelId="{E9E0FA68-1516-4846-9EAD-C116B5860D8B}" type="pres">
      <dgm:prSet presAssocID="{DE836A39-3309-4F03-84BF-F54E315C7B63}" presName="linNode" presStyleCnt="0"/>
      <dgm:spPr/>
    </dgm:pt>
    <dgm:pt modelId="{054D8303-6920-4FC6-A886-9C4B80F05945}" type="pres">
      <dgm:prSet presAssocID="{DE836A39-3309-4F03-84BF-F54E315C7B63}" presName="parentText" presStyleLbl="node1" presStyleIdx="0" presStyleCnt="1" custScaleX="70659" custLinFactNeighborX="-8115" custLinFactNeighborY="1427">
        <dgm:presLayoutVars>
          <dgm:chMax val="1"/>
          <dgm:bulletEnabled val="1"/>
        </dgm:presLayoutVars>
      </dgm:prSet>
      <dgm:spPr/>
    </dgm:pt>
    <dgm:pt modelId="{6FD69087-0D2E-428C-83D0-87291C88ECD5}" type="pres">
      <dgm:prSet presAssocID="{DE836A39-3309-4F03-84BF-F54E315C7B63}" presName="descendantText" presStyleLbl="alignAccFollowNode1" presStyleIdx="0" presStyleCnt="1" custScaleX="126198">
        <dgm:presLayoutVars>
          <dgm:bulletEnabled val="1"/>
        </dgm:presLayoutVars>
      </dgm:prSet>
      <dgm:spPr/>
    </dgm:pt>
  </dgm:ptLst>
  <dgm:cxnLst>
    <dgm:cxn modelId="{C8CC1E24-DCB8-4CE0-A3DC-55D19B78C949}" srcId="{DE836A39-3309-4F03-84BF-F54E315C7B63}" destId="{A5E80232-DB7B-4E7B-B7E1-032B8112E4E5}" srcOrd="0" destOrd="0" parTransId="{1A0D18D4-2726-43F3-B624-75E584582522}" sibTransId="{51B3763D-A75D-46E4-9D3B-00C6218A3EEA}"/>
    <dgm:cxn modelId="{75FBE532-3037-4745-96FF-D67AB611623E}" srcId="{DCD90FF5-EA7A-4223-9B76-08522CFA8476}" destId="{DE836A39-3309-4F03-84BF-F54E315C7B63}" srcOrd="0" destOrd="0" parTransId="{D4EFA143-CC59-4748-851D-631C8E859470}" sibTransId="{16378B24-9CC4-4286-A3E0-34500F5BDA5C}"/>
    <dgm:cxn modelId="{6098BC5C-B2AF-48F0-99E8-3E01708A4E14}" type="presOf" srcId="{073BFECA-AAA4-40CD-832D-FDB017BBC0B1}" destId="{6FD69087-0D2E-428C-83D0-87291C88ECD5}" srcOrd="0" destOrd="1" presId="urn:microsoft.com/office/officeart/2005/8/layout/vList5"/>
    <dgm:cxn modelId="{9861FE5C-2C9E-4B38-9C26-4A21464F4F66}" type="presOf" srcId="{DE836A39-3309-4F03-84BF-F54E315C7B63}" destId="{054D8303-6920-4FC6-A886-9C4B80F05945}" srcOrd="0" destOrd="0" presId="urn:microsoft.com/office/officeart/2005/8/layout/vList5"/>
    <dgm:cxn modelId="{6100034D-1A6E-4E5B-B5D3-C8024E8CD2C1}" srcId="{DE836A39-3309-4F03-84BF-F54E315C7B63}" destId="{073BFECA-AAA4-40CD-832D-FDB017BBC0B1}" srcOrd="1" destOrd="0" parTransId="{BDEF4C27-3873-4531-9C28-7D39B5045650}" sibTransId="{C70CF98A-17B1-4811-B57C-176CF035D04C}"/>
    <dgm:cxn modelId="{F7D7CB50-0D98-4FDC-8CC9-BD1F025E9A6E}" type="presOf" srcId="{DCD90FF5-EA7A-4223-9B76-08522CFA8476}" destId="{0A6D1400-2793-4823-840A-10DFDDA78104}" srcOrd="0" destOrd="0" presId="urn:microsoft.com/office/officeart/2005/8/layout/vList5"/>
    <dgm:cxn modelId="{A73FBA83-2ACF-4AC6-94B7-E5102B8A84F8}" srcId="{DE836A39-3309-4F03-84BF-F54E315C7B63}" destId="{D3183550-E6B2-4B29-B176-00C2736BAB67}" srcOrd="2" destOrd="0" parTransId="{EA3CFA63-6DFB-4E98-AAF3-9F5DF8B274F5}" sibTransId="{2BB7EB89-D76E-44E7-95E3-E64114494075}"/>
    <dgm:cxn modelId="{D002C988-0106-4B95-81FD-F9A75B7A196B}" type="presOf" srcId="{A5E80232-DB7B-4E7B-B7E1-032B8112E4E5}" destId="{6FD69087-0D2E-428C-83D0-87291C88ECD5}" srcOrd="0" destOrd="0" presId="urn:microsoft.com/office/officeart/2005/8/layout/vList5"/>
    <dgm:cxn modelId="{990404B7-2D66-4B7D-A61C-D2546DA46F25}" type="presOf" srcId="{D3183550-E6B2-4B29-B176-00C2736BAB67}" destId="{6FD69087-0D2E-428C-83D0-87291C88ECD5}" srcOrd="0" destOrd="2" presId="urn:microsoft.com/office/officeart/2005/8/layout/vList5"/>
    <dgm:cxn modelId="{D6956CC7-4FEC-4D78-9755-1165A6AC4FFA}" srcId="{DE836A39-3309-4F03-84BF-F54E315C7B63}" destId="{70DF59FD-B999-4483-A531-C77675613106}" srcOrd="3" destOrd="0" parTransId="{FC7DB0FE-8F3B-4BF5-94FD-2AF322E25C8F}" sibTransId="{D10CF942-CD49-4B33-8D8D-2F3ADB969A57}"/>
    <dgm:cxn modelId="{D22465DE-E413-45F8-8EDE-674692946496}" type="presOf" srcId="{70DF59FD-B999-4483-A531-C77675613106}" destId="{6FD69087-0D2E-428C-83D0-87291C88ECD5}" srcOrd="0" destOrd="3" presId="urn:microsoft.com/office/officeart/2005/8/layout/vList5"/>
    <dgm:cxn modelId="{441CF051-0DC4-4B3B-855D-43DE3E505E80}" type="presParOf" srcId="{0A6D1400-2793-4823-840A-10DFDDA78104}" destId="{E9E0FA68-1516-4846-9EAD-C116B5860D8B}" srcOrd="0" destOrd="0" presId="urn:microsoft.com/office/officeart/2005/8/layout/vList5"/>
    <dgm:cxn modelId="{72C319D7-16BA-4930-B415-AA75AD43C101}" type="presParOf" srcId="{E9E0FA68-1516-4846-9EAD-C116B5860D8B}" destId="{054D8303-6920-4FC6-A886-9C4B80F05945}" srcOrd="0" destOrd="0" presId="urn:microsoft.com/office/officeart/2005/8/layout/vList5"/>
    <dgm:cxn modelId="{E6FBB00B-149A-4369-BE76-7BC37737F597}" type="presParOf" srcId="{E9E0FA68-1516-4846-9EAD-C116B5860D8B}" destId="{6FD69087-0D2E-428C-83D0-87291C88ECD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D90FF5-EA7A-4223-9B76-08522CFA8476}"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DE836A39-3309-4F03-84BF-F54E315C7B63}">
      <dgm:prSet custT="1"/>
      <dgm:spPr/>
      <dgm:t>
        <a:bodyPr/>
        <a:lstStyle/>
        <a:p>
          <a:r>
            <a:rPr lang="en-US" sz="2400" dirty="0"/>
            <a:t>Order By</a:t>
          </a:r>
        </a:p>
      </dgm:t>
    </dgm:pt>
    <dgm:pt modelId="{D4EFA143-CC59-4748-851D-631C8E859470}" type="parTrans" cxnId="{75FBE532-3037-4745-96FF-D67AB611623E}">
      <dgm:prSet/>
      <dgm:spPr/>
      <dgm:t>
        <a:bodyPr/>
        <a:lstStyle/>
        <a:p>
          <a:endParaRPr lang="en-US"/>
        </a:p>
      </dgm:t>
    </dgm:pt>
    <dgm:pt modelId="{16378B24-9CC4-4286-A3E0-34500F5BDA5C}" type="sibTrans" cxnId="{75FBE532-3037-4745-96FF-D67AB611623E}">
      <dgm:prSet/>
      <dgm:spPr/>
      <dgm:t>
        <a:bodyPr/>
        <a:lstStyle/>
        <a:p>
          <a:endParaRPr lang="en-US"/>
        </a:p>
      </dgm:t>
    </dgm:pt>
    <dgm:pt modelId="{A5E80232-DB7B-4E7B-B7E1-032B8112E4E5}">
      <dgm:prSet custT="1"/>
      <dgm:spPr/>
      <dgm:t>
        <a:bodyPr/>
        <a:lstStyle/>
        <a:p>
          <a:r>
            <a:rPr lang="en-US" sz="2400" dirty="0"/>
            <a:t>Sorts the data window in either Ascending (Default) or Descending order.</a:t>
          </a:r>
        </a:p>
      </dgm:t>
    </dgm:pt>
    <dgm:pt modelId="{1A0D18D4-2726-43F3-B624-75E584582522}" type="parTrans" cxnId="{C8CC1E24-DCB8-4CE0-A3DC-55D19B78C949}">
      <dgm:prSet/>
      <dgm:spPr/>
      <dgm:t>
        <a:bodyPr/>
        <a:lstStyle/>
        <a:p>
          <a:endParaRPr lang="en-US"/>
        </a:p>
      </dgm:t>
    </dgm:pt>
    <dgm:pt modelId="{51B3763D-A75D-46E4-9D3B-00C6218A3EEA}" type="sibTrans" cxnId="{C8CC1E24-DCB8-4CE0-A3DC-55D19B78C949}">
      <dgm:prSet/>
      <dgm:spPr/>
      <dgm:t>
        <a:bodyPr/>
        <a:lstStyle/>
        <a:p>
          <a:endParaRPr lang="en-US"/>
        </a:p>
      </dgm:t>
    </dgm:pt>
    <dgm:pt modelId="{21BEDE9C-6D27-42FB-A841-B23FEA5E5619}">
      <dgm:prSet custT="1"/>
      <dgm:spPr/>
      <dgm:t>
        <a:bodyPr/>
        <a:lstStyle/>
        <a:p>
          <a:r>
            <a:rPr lang="en-US" sz="2400" dirty="0"/>
            <a:t>Partition By</a:t>
          </a:r>
        </a:p>
      </dgm:t>
    </dgm:pt>
    <dgm:pt modelId="{AC65A44D-9F41-499D-9ADB-479F8D1DD5F5}" type="parTrans" cxnId="{9666668B-3C43-4A9A-92B7-E44EC32464FB}">
      <dgm:prSet/>
      <dgm:spPr/>
      <dgm:t>
        <a:bodyPr/>
        <a:lstStyle/>
        <a:p>
          <a:endParaRPr lang="en-US"/>
        </a:p>
      </dgm:t>
    </dgm:pt>
    <dgm:pt modelId="{D7F7EE21-676C-4C5C-8E6E-2508A1D6003F}" type="sibTrans" cxnId="{9666668B-3C43-4A9A-92B7-E44EC32464FB}">
      <dgm:prSet/>
      <dgm:spPr/>
      <dgm:t>
        <a:bodyPr/>
        <a:lstStyle/>
        <a:p>
          <a:endParaRPr lang="en-US"/>
        </a:p>
      </dgm:t>
    </dgm:pt>
    <dgm:pt modelId="{B1FC7EBD-AD21-48D3-92ED-CE27DE40CA94}">
      <dgm:prSet custT="1"/>
      <dgm:spPr/>
      <dgm:t>
        <a:bodyPr/>
        <a:lstStyle/>
        <a:p>
          <a:r>
            <a:rPr lang="en-US" sz="2400" dirty="0"/>
            <a:t>Splits the window into frames.</a:t>
          </a:r>
        </a:p>
      </dgm:t>
    </dgm:pt>
    <dgm:pt modelId="{87E000CE-C509-4BFC-94F5-EED3921451C4}" type="parTrans" cxnId="{8E8471D8-8B25-4B3A-96CF-CF896A50A53A}">
      <dgm:prSet/>
      <dgm:spPr/>
      <dgm:t>
        <a:bodyPr/>
        <a:lstStyle/>
        <a:p>
          <a:endParaRPr lang="en-US"/>
        </a:p>
      </dgm:t>
    </dgm:pt>
    <dgm:pt modelId="{1548A245-8B1D-4F34-91F4-65289711EEAE}" type="sibTrans" cxnId="{8E8471D8-8B25-4B3A-96CF-CF896A50A53A}">
      <dgm:prSet/>
      <dgm:spPr/>
      <dgm:t>
        <a:bodyPr/>
        <a:lstStyle/>
        <a:p>
          <a:endParaRPr lang="en-US"/>
        </a:p>
      </dgm:t>
    </dgm:pt>
    <dgm:pt modelId="{341B5C10-E4C5-4EB7-9C43-630A706BF53F}">
      <dgm:prSet custT="1"/>
      <dgm:spPr/>
      <dgm:t>
        <a:bodyPr/>
        <a:lstStyle/>
        <a:p>
          <a:r>
            <a:rPr lang="en-US" sz="2400" dirty="0"/>
            <a:t>Rows Between</a:t>
          </a:r>
        </a:p>
      </dgm:t>
    </dgm:pt>
    <dgm:pt modelId="{3647C39F-7572-4F45-A1C2-301C845F842F}" type="parTrans" cxnId="{B4672532-C733-4B21-A064-7650B3FC17AE}">
      <dgm:prSet/>
      <dgm:spPr/>
      <dgm:t>
        <a:bodyPr/>
        <a:lstStyle/>
        <a:p>
          <a:endParaRPr lang="en-US"/>
        </a:p>
      </dgm:t>
    </dgm:pt>
    <dgm:pt modelId="{64C785FC-A7BA-4318-BD2E-D745C1857830}" type="sibTrans" cxnId="{B4672532-C733-4B21-A064-7650B3FC17AE}">
      <dgm:prSet/>
      <dgm:spPr/>
      <dgm:t>
        <a:bodyPr/>
        <a:lstStyle/>
        <a:p>
          <a:endParaRPr lang="en-US"/>
        </a:p>
      </dgm:t>
    </dgm:pt>
    <dgm:pt modelId="{26E566CA-710C-40C4-B926-DD9592A96B05}">
      <dgm:prSet custT="1"/>
      <dgm:spPr/>
      <dgm:t>
        <a:bodyPr/>
        <a:lstStyle/>
        <a:p>
          <a:r>
            <a:rPr lang="en-US" sz="2400" dirty="0"/>
            <a:t>Specifies the rows to calculate inside window frames in relation to the current row.</a:t>
          </a:r>
        </a:p>
      </dgm:t>
    </dgm:pt>
    <dgm:pt modelId="{207E69C8-89FF-45CC-8007-49D1BAB21305}" type="parTrans" cxnId="{9E532465-EBD2-4C5B-A8CC-C6BFB4D232FE}">
      <dgm:prSet/>
      <dgm:spPr/>
      <dgm:t>
        <a:bodyPr/>
        <a:lstStyle/>
        <a:p>
          <a:endParaRPr lang="en-US"/>
        </a:p>
      </dgm:t>
    </dgm:pt>
    <dgm:pt modelId="{C49C86F5-73BB-4C27-9FE5-64A9A90D34BF}" type="sibTrans" cxnId="{9E532465-EBD2-4C5B-A8CC-C6BFB4D232FE}">
      <dgm:prSet/>
      <dgm:spPr/>
      <dgm:t>
        <a:bodyPr/>
        <a:lstStyle/>
        <a:p>
          <a:endParaRPr lang="en-US"/>
        </a:p>
      </dgm:t>
    </dgm:pt>
    <dgm:pt modelId="{79923F61-1C3A-4980-9007-13028957DD87}">
      <dgm:prSet custT="1"/>
      <dgm:spPr/>
      <dgm:t>
        <a:bodyPr/>
        <a:lstStyle/>
        <a:p>
          <a:r>
            <a:rPr lang="en-US" sz="2400" dirty="0"/>
            <a:t>Over () </a:t>
          </a:r>
        </a:p>
      </dgm:t>
    </dgm:pt>
    <dgm:pt modelId="{1D152D9D-A9E2-4DC2-BD9B-F68C1A8F1C31}" type="parTrans" cxnId="{E17201F7-EFFD-4206-ACEF-6415CFF61D5E}">
      <dgm:prSet/>
      <dgm:spPr/>
      <dgm:t>
        <a:bodyPr/>
        <a:lstStyle/>
        <a:p>
          <a:endParaRPr lang="en-US"/>
        </a:p>
      </dgm:t>
    </dgm:pt>
    <dgm:pt modelId="{56BC6830-0F60-4FB3-9961-6D6A54EF846A}" type="sibTrans" cxnId="{E17201F7-EFFD-4206-ACEF-6415CFF61D5E}">
      <dgm:prSet/>
      <dgm:spPr/>
      <dgm:t>
        <a:bodyPr/>
        <a:lstStyle/>
        <a:p>
          <a:endParaRPr lang="en-US"/>
        </a:p>
      </dgm:t>
    </dgm:pt>
    <dgm:pt modelId="{157ACA07-2D30-41D0-B845-9AF8400639DD}">
      <dgm:prSet custT="1"/>
      <dgm:spPr/>
      <dgm:t>
        <a:bodyPr/>
        <a:lstStyle/>
        <a:p>
          <a:r>
            <a:rPr lang="en-US" sz="2400" dirty="0"/>
            <a:t>Defines the data window for calculations.</a:t>
          </a:r>
        </a:p>
      </dgm:t>
    </dgm:pt>
    <dgm:pt modelId="{0C98C9A9-2CF2-4251-B1DF-CCA5A80B5B5B}" type="parTrans" cxnId="{3ADBBD97-9827-433E-8E47-F98AE0F30384}">
      <dgm:prSet/>
      <dgm:spPr/>
      <dgm:t>
        <a:bodyPr/>
        <a:lstStyle/>
        <a:p>
          <a:endParaRPr lang="en-US"/>
        </a:p>
      </dgm:t>
    </dgm:pt>
    <dgm:pt modelId="{81BD0C9A-A889-4D25-ACAA-14FB47F22A38}" type="sibTrans" cxnId="{3ADBBD97-9827-433E-8E47-F98AE0F30384}">
      <dgm:prSet/>
      <dgm:spPr/>
      <dgm:t>
        <a:bodyPr/>
        <a:lstStyle/>
        <a:p>
          <a:endParaRPr lang="en-US"/>
        </a:p>
      </dgm:t>
    </dgm:pt>
    <dgm:pt modelId="{3D6705EB-AB5F-41EB-8C27-334035A1CDA6}" type="pres">
      <dgm:prSet presAssocID="{DCD90FF5-EA7A-4223-9B76-08522CFA8476}" presName="Name0" presStyleCnt="0">
        <dgm:presLayoutVars>
          <dgm:dir/>
          <dgm:animLvl val="lvl"/>
          <dgm:resizeHandles val="exact"/>
        </dgm:presLayoutVars>
      </dgm:prSet>
      <dgm:spPr/>
    </dgm:pt>
    <dgm:pt modelId="{50079635-46AC-4C82-BF55-8B7F1890DD0A}" type="pres">
      <dgm:prSet presAssocID="{79923F61-1C3A-4980-9007-13028957DD87}" presName="linNode" presStyleCnt="0"/>
      <dgm:spPr/>
    </dgm:pt>
    <dgm:pt modelId="{4970D727-637C-49BB-9403-87DC959D78D8}" type="pres">
      <dgm:prSet presAssocID="{79923F61-1C3A-4980-9007-13028957DD87}" presName="parentText" presStyleLbl="node1" presStyleIdx="0" presStyleCnt="4">
        <dgm:presLayoutVars>
          <dgm:chMax val="1"/>
          <dgm:bulletEnabled val="1"/>
        </dgm:presLayoutVars>
      </dgm:prSet>
      <dgm:spPr/>
    </dgm:pt>
    <dgm:pt modelId="{C9A61F7C-C9CB-495F-9898-ECA646A7C69B}" type="pres">
      <dgm:prSet presAssocID="{79923F61-1C3A-4980-9007-13028957DD87}" presName="descendantText" presStyleLbl="alignAccFollowNode1" presStyleIdx="0" presStyleCnt="4">
        <dgm:presLayoutVars>
          <dgm:bulletEnabled val="1"/>
        </dgm:presLayoutVars>
      </dgm:prSet>
      <dgm:spPr/>
    </dgm:pt>
    <dgm:pt modelId="{1A653E56-0E6F-41F7-AD2F-873994D0E41A}" type="pres">
      <dgm:prSet presAssocID="{56BC6830-0F60-4FB3-9961-6D6A54EF846A}" presName="sp" presStyleCnt="0"/>
      <dgm:spPr/>
    </dgm:pt>
    <dgm:pt modelId="{A25DDA6B-05C6-4F91-B3FB-B4BDD55EA708}" type="pres">
      <dgm:prSet presAssocID="{DE836A39-3309-4F03-84BF-F54E315C7B63}" presName="linNode" presStyleCnt="0"/>
      <dgm:spPr/>
    </dgm:pt>
    <dgm:pt modelId="{04F5833C-9F49-4D81-8836-C342DD431CBD}" type="pres">
      <dgm:prSet presAssocID="{DE836A39-3309-4F03-84BF-F54E315C7B63}" presName="parentText" presStyleLbl="node1" presStyleIdx="1" presStyleCnt="4">
        <dgm:presLayoutVars>
          <dgm:chMax val="1"/>
          <dgm:bulletEnabled val="1"/>
        </dgm:presLayoutVars>
      </dgm:prSet>
      <dgm:spPr/>
    </dgm:pt>
    <dgm:pt modelId="{A67C311E-E1B9-4486-84C6-B4AF4A7BB4EC}" type="pres">
      <dgm:prSet presAssocID="{DE836A39-3309-4F03-84BF-F54E315C7B63}" presName="descendantText" presStyleLbl="alignAccFollowNode1" presStyleIdx="1" presStyleCnt="4">
        <dgm:presLayoutVars>
          <dgm:bulletEnabled val="1"/>
        </dgm:presLayoutVars>
      </dgm:prSet>
      <dgm:spPr/>
    </dgm:pt>
    <dgm:pt modelId="{0DF02582-FE8A-455B-9AA0-B775664CCFB5}" type="pres">
      <dgm:prSet presAssocID="{16378B24-9CC4-4286-A3E0-34500F5BDA5C}" presName="sp" presStyleCnt="0"/>
      <dgm:spPr/>
    </dgm:pt>
    <dgm:pt modelId="{FE5C34A9-E25D-434E-ACE7-75B3EBA40B00}" type="pres">
      <dgm:prSet presAssocID="{21BEDE9C-6D27-42FB-A841-B23FEA5E5619}" presName="linNode" presStyleCnt="0"/>
      <dgm:spPr/>
    </dgm:pt>
    <dgm:pt modelId="{D2F4A213-253E-4C5B-96A1-FD53088E529E}" type="pres">
      <dgm:prSet presAssocID="{21BEDE9C-6D27-42FB-A841-B23FEA5E5619}" presName="parentText" presStyleLbl="node1" presStyleIdx="2" presStyleCnt="4">
        <dgm:presLayoutVars>
          <dgm:chMax val="1"/>
          <dgm:bulletEnabled val="1"/>
        </dgm:presLayoutVars>
      </dgm:prSet>
      <dgm:spPr/>
    </dgm:pt>
    <dgm:pt modelId="{33A9230A-A480-4766-B6E0-71418F416EFE}" type="pres">
      <dgm:prSet presAssocID="{21BEDE9C-6D27-42FB-A841-B23FEA5E5619}" presName="descendantText" presStyleLbl="alignAccFollowNode1" presStyleIdx="2" presStyleCnt="4">
        <dgm:presLayoutVars>
          <dgm:bulletEnabled val="1"/>
        </dgm:presLayoutVars>
      </dgm:prSet>
      <dgm:spPr/>
    </dgm:pt>
    <dgm:pt modelId="{6EFF5959-12FD-4092-A81C-8FE2792E58D0}" type="pres">
      <dgm:prSet presAssocID="{D7F7EE21-676C-4C5C-8E6E-2508A1D6003F}" presName="sp" presStyleCnt="0"/>
      <dgm:spPr/>
    </dgm:pt>
    <dgm:pt modelId="{A36EF7F9-8D55-490F-BC65-41AFF55F1466}" type="pres">
      <dgm:prSet presAssocID="{341B5C10-E4C5-4EB7-9C43-630A706BF53F}" presName="linNode" presStyleCnt="0"/>
      <dgm:spPr/>
    </dgm:pt>
    <dgm:pt modelId="{F6E83C80-375A-4298-90B0-7C300CABD8EC}" type="pres">
      <dgm:prSet presAssocID="{341B5C10-E4C5-4EB7-9C43-630A706BF53F}" presName="parentText" presStyleLbl="node1" presStyleIdx="3" presStyleCnt="4">
        <dgm:presLayoutVars>
          <dgm:chMax val="1"/>
          <dgm:bulletEnabled val="1"/>
        </dgm:presLayoutVars>
      </dgm:prSet>
      <dgm:spPr/>
    </dgm:pt>
    <dgm:pt modelId="{414BC982-2CAA-4D7D-A1F6-28440940EC9A}" type="pres">
      <dgm:prSet presAssocID="{341B5C10-E4C5-4EB7-9C43-630A706BF53F}" presName="descendantText" presStyleLbl="alignAccFollowNode1" presStyleIdx="3" presStyleCnt="4">
        <dgm:presLayoutVars>
          <dgm:bulletEnabled val="1"/>
        </dgm:presLayoutVars>
      </dgm:prSet>
      <dgm:spPr/>
    </dgm:pt>
  </dgm:ptLst>
  <dgm:cxnLst>
    <dgm:cxn modelId="{C8CC1E24-DCB8-4CE0-A3DC-55D19B78C949}" srcId="{DE836A39-3309-4F03-84BF-F54E315C7B63}" destId="{A5E80232-DB7B-4E7B-B7E1-032B8112E4E5}" srcOrd="0" destOrd="0" parTransId="{1A0D18D4-2726-43F3-B624-75E584582522}" sibTransId="{51B3763D-A75D-46E4-9D3B-00C6218A3EEA}"/>
    <dgm:cxn modelId="{9B7B4E30-2A83-4C39-8C73-B9F9C43B44E4}" type="presOf" srcId="{341B5C10-E4C5-4EB7-9C43-630A706BF53F}" destId="{F6E83C80-375A-4298-90B0-7C300CABD8EC}" srcOrd="0" destOrd="0" presId="urn:microsoft.com/office/officeart/2005/8/layout/vList5"/>
    <dgm:cxn modelId="{B4672532-C733-4B21-A064-7650B3FC17AE}" srcId="{DCD90FF5-EA7A-4223-9B76-08522CFA8476}" destId="{341B5C10-E4C5-4EB7-9C43-630A706BF53F}" srcOrd="3" destOrd="0" parTransId="{3647C39F-7572-4F45-A1C2-301C845F842F}" sibTransId="{64C785FC-A7BA-4318-BD2E-D745C1857830}"/>
    <dgm:cxn modelId="{75FBE532-3037-4745-96FF-D67AB611623E}" srcId="{DCD90FF5-EA7A-4223-9B76-08522CFA8476}" destId="{DE836A39-3309-4F03-84BF-F54E315C7B63}" srcOrd="1" destOrd="0" parTransId="{D4EFA143-CC59-4748-851D-631C8E859470}" sibTransId="{16378B24-9CC4-4286-A3E0-34500F5BDA5C}"/>
    <dgm:cxn modelId="{9E532465-EBD2-4C5B-A8CC-C6BFB4D232FE}" srcId="{341B5C10-E4C5-4EB7-9C43-630A706BF53F}" destId="{26E566CA-710C-40C4-B926-DD9592A96B05}" srcOrd="0" destOrd="0" parTransId="{207E69C8-89FF-45CC-8007-49D1BAB21305}" sibTransId="{C49C86F5-73BB-4C27-9FE5-64A9A90D34BF}"/>
    <dgm:cxn modelId="{3C0E346B-623C-4D15-8127-66E2F8A026FB}" type="presOf" srcId="{26E566CA-710C-40C4-B926-DD9592A96B05}" destId="{414BC982-2CAA-4D7D-A1F6-28440940EC9A}" srcOrd="0" destOrd="0" presId="urn:microsoft.com/office/officeart/2005/8/layout/vList5"/>
    <dgm:cxn modelId="{66AFED6E-2D77-4C6F-8D87-02A05388FBEE}" type="presOf" srcId="{B1FC7EBD-AD21-48D3-92ED-CE27DE40CA94}" destId="{33A9230A-A480-4766-B6E0-71418F416EFE}" srcOrd="0" destOrd="0" presId="urn:microsoft.com/office/officeart/2005/8/layout/vList5"/>
    <dgm:cxn modelId="{C84DF57F-D860-4429-888C-24789EB08CBA}" type="presOf" srcId="{79923F61-1C3A-4980-9007-13028957DD87}" destId="{4970D727-637C-49BB-9403-87DC959D78D8}" srcOrd="0" destOrd="0" presId="urn:microsoft.com/office/officeart/2005/8/layout/vList5"/>
    <dgm:cxn modelId="{9666668B-3C43-4A9A-92B7-E44EC32464FB}" srcId="{DCD90FF5-EA7A-4223-9B76-08522CFA8476}" destId="{21BEDE9C-6D27-42FB-A841-B23FEA5E5619}" srcOrd="2" destOrd="0" parTransId="{AC65A44D-9F41-499D-9ADB-479F8D1DD5F5}" sibTransId="{D7F7EE21-676C-4C5C-8E6E-2508A1D6003F}"/>
    <dgm:cxn modelId="{0E9E5D91-AC94-4FEB-9308-8AF569C3FFA4}" type="presOf" srcId="{157ACA07-2D30-41D0-B845-9AF8400639DD}" destId="{C9A61F7C-C9CB-495F-9898-ECA646A7C69B}" srcOrd="0" destOrd="0" presId="urn:microsoft.com/office/officeart/2005/8/layout/vList5"/>
    <dgm:cxn modelId="{3ADBBD97-9827-433E-8E47-F98AE0F30384}" srcId="{79923F61-1C3A-4980-9007-13028957DD87}" destId="{157ACA07-2D30-41D0-B845-9AF8400639DD}" srcOrd="0" destOrd="0" parTransId="{0C98C9A9-2CF2-4251-B1DF-CCA5A80B5B5B}" sibTransId="{81BD0C9A-A889-4D25-ACAA-14FB47F22A38}"/>
    <dgm:cxn modelId="{48B9549B-D3C1-459D-9275-B041BEC8D1F5}" type="presOf" srcId="{DCD90FF5-EA7A-4223-9B76-08522CFA8476}" destId="{3D6705EB-AB5F-41EB-8C27-334035A1CDA6}" srcOrd="0" destOrd="0" presId="urn:microsoft.com/office/officeart/2005/8/layout/vList5"/>
    <dgm:cxn modelId="{CFFF0CA6-5EB2-4DE3-9157-911B69F1812B}" type="presOf" srcId="{A5E80232-DB7B-4E7B-B7E1-032B8112E4E5}" destId="{A67C311E-E1B9-4486-84C6-B4AF4A7BB4EC}" srcOrd="0" destOrd="0" presId="urn:microsoft.com/office/officeart/2005/8/layout/vList5"/>
    <dgm:cxn modelId="{E1465CC4-2A04-4B3B-93B5-F27CAFA53DDB}" type="presOf" srcId="{DE836A39-3309-4F03-84BF-F54E315C7B63}" destId="{04F5833C-9F49-4D81-8836-C342DD431CBD}" srcOrd="0" destOrd="0" presId="urn:microsoft.com/office/officeart/2005/8/layout/vList5"/>
    <dgm:cxn modelId="{8E8471D8-8B25-4B3A-96CF-CF896A50A53A}" srcId="{21BEDE9C-6D27-42FB-A841-B23FEA5E5619}" destId="{B1FC7EBD-AD21-48D3-92ED-CE27DE40CA94}" srcOrd="0" destOrd="0" parTransId="{87E000CE-C509-4BFC-94F5-EED3921451C4}" sibTransId="{1548A245-8B1D-4F34-91F4-65289711EEAE}"/>
    <dgm:cxn modelId="{20D3E4F2-0F9A-4D08-8C4F-5D20724DDEA2}" type="presOf" srcId="{21BEDE9C-6D27-42FB-A841-B23FEA5E5619}" destId="{D2F4A213-253E-4C5B-96A1-FD53088E529E}" srcOrd="0" destOrd="0" presId="urn:microsoft.com/office/officeart/2005/8/layout/vList5"/>
    <dgm:cxn modelId="{E17201F7-EFFD-4206-ACEF-6415CFF61D5E}" srcId="{DCD90FF5-EA7A-4223-9B76-08522CFA8476}" destId="{79923F61-1C3A-4980-9007-13028957DD87}" srcOrd="0" destOrd="0" parTransId="{1D152D9D-A9E2-4DC2-BD9B-F68C1A8F1C31}" sibTransId="{56BC6830-0F60-4FB3-9961-6D6A54EF846A}"/>
    <dgm:cxn modelId="{55D58516-FE8A-4A5E-A3B9-839FA3B6E785}" type="presParOf" srcId="{3D6705EB-AB5F-41EB-8C27-334035A1CDA6}" destId="{50079635-46AC-4C82-BF55-8B7F1890DD0A}" srcOrd="0" destOrd="0" presId="urn:microsoft.com/office/officeart/2005/8/layout/vList5"/>
    <dgm:cxn modelId="{27AE8266-73D0-4B83-8F01-42894B898B31}" type="presParOf" srcId="{50079635-46AC-4C82-BF55-8B7F1890DD0A}" destId="{4970D727-637C-49BB-9403-87DC959D78D8}" srcOrd="0" destOrd="0" presId="urn:microsoft.com/office/officeart/2005/8/layout/vList5"/>
    <dgm:cxn modelId="{C9718B33-DD6F-4230-A3CB-D2106733EEB3}" type="presParOf" srcId="{50079635-46AC-4C82-BF55-8B7F1890DD0A}" destId="{C9A61F7C-C9CB-495F-9898-ECA646A7C69B}" srcOrd="1" destOrd="0" presId="urn:microsoft.com/office/officeart/2005/8/layout/vList5"/>
    <dgm:cxn modelId="{1EA32F8D-F578-4E4D-A0B2-22F7059E54F0}" type="presParOf" srcId="{3D6705EB-AB5F-41EB-8C27-334035A1CDA6}" destId="{1A653E56-0E6F-41F7-AD2F-873994D0E41A}" srcOrd="1" destOrd="0" presId="urn:microsoft.com/office/officeart/2005/8/layout/vList5"/>
    <dgm:cxn modelId="{D1F7831A-2AAF-4103-AE20-F011C2A81126}" type="presParOf" srcId="{3D6705EB-AB5F-41EB-8C27-334035A1CDA6}" destId="{A25DDA6B-05C6-4F91-B3FB-B4BDD55EA708}" srcOrd="2" destOrd="0" presId="urn:microsoft.com/office/officeart/2005/8/layout/vList5"/>
    <dgm:cxn modelId="{D4A895C7-F010-45B7-9B57-45B7836B3C35}" type="presParOf" srcId="{A25DDA6B-05C6-4F91-B3FB-B4BDD55EA708}" destId="{04F5833C-9F49-4D81-8836-C342DD431CBD}" srcOrd="0" destOrd="0" presId="urn:microsoft.com/office/officeart/2005/8/layout/vList5"/>
    <dgm:cxn modelId="{5DD932A6-A219-4027-ABA2-D1143D2015A5}" type="presParOf" srcId="{A25DDA6B-05C6-4F91-B3FB-B4BDD55EA708}" destId="{A67C311E-E1B9-4486-84C6-B4AF4A7BB4EC}" srcOrd="1" destOrd="0" presId="urn:microsoft.com/office/officeart/2005/8/layout/vList5"/>
    <dgm:cxn modelId="{18871DBB-44A3-4EC5-B662-1B011799A4D5}" type="presParOf" srcId="{3D6705EB-AB5F-41EB-8C27-334035A1CDA6}" destId="{0DF02582-FE8A-455B-9AA0-B775664CCFB5}" srcOrd="3" destOrd="0" presId="urn:microsoft.com/office/officeart/2005/8/layout/vList5"/>
    <dgm:cxn modelId="{B4E03846-702C-4F62-9D7A-F2782D78FBD5}" type="presParOf" srcId="{3D6705EB-AB5F-41EB-8C27-334035A1CDA6}" destId="{FE5C34A9-E25D-434E-ACE7-75B3EBA40B00}" srcOrd="4" destOrd="0" presId="urn:microsoft.com/office/officeart/2005/8/layout/vList5"/>
    <dgm:cxn modelId="{624DCDF4-B1D9-4FE7-8797-32EA49B0CF08}" type="presParOf" srcId="{FE5C34A9-E25D-434E-ACE7-75B3EBA40B00}" destId="{D2F4A213-253E-4C5B-96A1-FD53088E529E}" srcOrd="0" destOrd="0" presId="urn:microsoft.com/office/officeart/2005/8/layout/vList5"/>
    <dgm:cxn modelId="{05247BC0-9022-4DE6-91B2-C5DD4818A829}" type="presParOf" srcId="{FE5C34A9-E25D-434E-ACE7-75B3EBA40B00}" destId="{33A9230A-A480-4766-B6E0-71418F416EFE}" srcOrd="1" destOrd="0" presId="urn:microsoft.com/office/officeart/2005/8/layout/vList5"/>
    <dgm:cxn modelId="{80056944-461B-46F0-99A1-7DDC007503B8}" type="presParOf" srcId="{3D6705EB-AB5F-41EB-8C27-334035A1CDA6}" destId="{6EFF5959-12FD-4092-A81C-8FE2792E58D0}" srcOrd="5" destOrd="0" presId="urn:microsoft.com/office/officeart/2005/8/layout/vList5"/>
    <dgm:cxn modelId="{C2E33077-FF8C-41A4-BF84-E138C4CF2F94}" type="presParOf" srcId="{3D6705EB-AB5F-41EB-8C27-334035A1CDA6}" destId="{A36EF7F9-8D55-490F-BC65-41AFF55F1466}" srcOrd="6" destOrd="0" presId="urn:microsoft.com/office/officeart/2005/8/layout/vList5"/>
    <dgm:cxn modelId="{F4B15838-70FC-4872-A341-A4943E4E8812}" type="presParOf" srcId="{A36EF7F9-8D55-490F-BC65-41AFF55F1466}" destId="{F6E83C80-375A-4298-90B0-7C300CABD8EC}" srcOrd="0" destOrd="0" presId="urn:microsoft.com/office/officeart/2005/8/layout/vList5"/>
    <dgm:cxn modelId="{5C47D28F-D60F-4D24-9B47-88B6AFD598BA}" type="presParOf" srcId="{A36EF7F9-8D55-490F-BC65-41AFF55F1466}" destId="{414BC982-2CAA-4D7D-A1F6-28440940EC9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D90FF5-EA7A-4223-9B76-08522CFA8476}"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341B5C10-E4C5-4EB7-9C43-630A706BF53F}">
      <dgm:prSet custT="1"/>
      <dgm:spPr/>
      <dgm:t>
        <a:bodyPr/>
        <a:lstStyle/>
        <a:p>
          <a:r>
            <a:rPr lang="en-US" sz="2400" dirty="0">
              <a:latin typeface="+mn-lt"/>
            </a:rPr>
            <a:t>Rows Between</a:t>
          </a:r>
        </a:p>
      </dgm:t>
    </dgm:pt>
    <dgm:pt modelId="{3647C39F-7572-4F45-A1C2-301C845F842F}" type="parTrans" cxnId="{B4672532-C733-4B21-A064-7650B3FC17AE}">
      <dgm:prSet/>
      <dgm:spPr/>
      <dgm:t>
        <a:bodyPr/>
        <a:lstStyle/>
        <a:p>
          <a:endParaRPr lang="en-US"/>
        </a:p>
      </dgm:t>
    </dgm:pt>
    <dgm:pt modelId="{64C785FC-A7BA-4318-BD2E-D745C1857830}" type="sibTrans" cxnId="{B4672532-C733-4B21-A064-7650B3FC17AE}">
      <dgm:prSet/>
      <dgm:spPr/>
      <dgm:t>
        <a:bodyPr/>
        <a:lstStyle/>
        <a:p>
          <a:endParaRPr lang="en-US"/>
        </a:p>
      </dgm:t>
    </dgm:pt>
    <dgm:pt modelId="{26E566CA-710C-40C4-B926-DD9592A96B05}">
      <dgm:prSet custT="1"/>
      <dgm:spPr/>
      <dgm:t>
        <a:bodyPr/>
        <a:lstStyle/>
        <a:p>
          <a:pPr>
            <a:buFont typeface="Arial" panose="020B0604020202020204" pitchFamily="34" charset="0"/>
            <a:buChar char="•"/>
          </a:pPr>
          <a:r>
            <a:rPr lang="en-US" sz="2400" dirty="0">
              <a:latin typeface="+mn-lt"/>
            </a:rPr>
            <a:t>Specifies the rows to calculate inside window frames in relation to the current row.</a:t>
          </a:r>
        </a:p>
      </dgm:t>
    </dgm:pt>
    <dgm:pt modelId="{207E69C8-89FF-45CC-8007-49D1BAB21305}" type="parTrans" cxnId="{9E532465-EBD2-4C5B-A8CC-C6BFB4D232FE}">
      <dgm:prSet/>
      <dgm:spPr/>
      <dgm:t>
        <a:bodyPr/>
        <a:lstStyle/>
        <a:p>
          <a:endParaRPr lang="en-US"/>
        </a:p>
      </dgm:t>
    </dgm:pt>
    <dgm:pt modelId="{C49C86F5-73BB-4C27-9FE5-64A9A90D34BF}" type="sibTrans" cxnId="{9E532465-EBD2-4C5B-A8CC-C6BFB4D232FE}">
      <dgm:prSet/>
      <dgm:spPr/>
      <dgm:t>
        <a:bodyPr/>
        <a:lstStyle/>
        <a:p>
          <a:endParaRPr lang="en-US"/>
        </a:p>
      </dgm:t>
    </dgm:pt>
    <dgm:pt modelId="{94FB9E33-A982-423D-A9D4-89C1A25BFB55}">
      <dgm:prSet custT="1"/>
      <dgm:spPr/>
      <dgm:t>
        <a:bodyPr/>
        <a:lstStyle/>
        <a:p>
          <a:pPr>
            <a:buFont typeface="Arial" panose="020B0604020202020204" pitchFamily="34" charset="0"/>
            <a:buChar char="•"/>
          </a:pPr>
          <a:r>
            <a:rPr kumimoji="0" lang="en-US" altLang="en-US" sz="2400" b="0" i="0" u="none" strike="noStrike" cap="none" normalizeH="0" baseline="0" dirty="0">
              <a:ln>
                <a:noFill/>
              </a:ln>
              <a:solidFill>
                <a:schemeClr val="accent5"/>
              </a:solidFill>
              <a:effectLst/>
              <a:latin typeface="+mn-lt"/>
            </a:rPr>
            <a:t>ROWS BETWEEN </a:t>
          </a:r>
          <a:r>
            <a:rPr kumimoji="0" lang="en-US" altLang="en-US" sz="2400" b="0" i="1" u="none" strike="noStrike" cap="none" normalizeH="0" baseline="0" dirty="0" err="1">
              <a:ln>
                <a:noFill/>
              </a:ln>
              <a:solidFill>
                <a:schemeClr val="accent5"/>
              </a:solidFill>
              <a:effectLst/>
              <a:latin typeface="+mn-lt"/>
            </a:rPr>
            <a:t>lower_bound</a:t>
          </a:r>
          <a:r>
            <a:rPr kumimoji="0" lang="en-US" altLang="en-US" sz="2400" b="0" i="0" u="none" strike="noStrike" cap="none" normalizeH="0" baseline="0" dirty="0">
              <a:ln>
                <a:noFill/>
              </a:ln>
              <a:solidFill>
                <a:schemeClr val="accent5"/>
              </a:solidFill>
              <a:effectLst/>
              <a:latin typeface="+mn-lt"/>
            </a:rPr>
            <a:t> AND </a:t>
          </a:r>
          <a:r>
            <a:rPr kumimoji="0" lang="en-US" altLang="en-US" sz="2400" b="0" i="1" u="none" strike="noStrike" cap="none" normalizeH="0" baseline="0" dirty="0" err="1">
              <a:ln>
                <a:noFill/>
              </a:ln>
              <a:solidFill>
                <a:schemeClr val="accent5"/>
              </a:solidFill>
              <a:effectLst/>
              <a:latin typeface="+mn-lt"/>
            </a:rPr>
            <a:t>upper_bound</a:t>
          </a:r>
          <a:endParaRPr lang="en-US" sz="2400" dirty="0">
            <a:solidFill>
              <a:schemeClr val="accent5"/>
            </a:solidFill>
            <a:latin typeface="+mn-lt"/>
          </a:endParaRPr>
        </a:p>
      </dgm:t>
    </dgm:pt>
    <dgm:pt modelId="{C02DDA52-CC3D-411B-8EBC-9B92F3A29D7C}" type="parTrans" cxnId="{E469EFA6-4E3D-4169-872C-C90423E48962}">
      <dgm:prSet/>
      <dgm:spPr/>
      <dgm:t>
        <a:bodyPr/>
        <a:lstStyle/>
        <a:p>
          <a:endParaRPr lang="en-US"/>
        </a:p>
      </dgm:t>
    </dgm:pt>
    <dgm:pt modelId="{45BCB087-E450-454B-91E0-7FEFB6B1AE29}" type="sibTrans" cxnId="{E469EFA6-4E3D-4169-872C-C90423E48962}">
      <dgm:prSet/>
      <dgm:spPr/>
      <dgm:t>
        <a:bodyPr/>
        <a:lstStyle/>
        <a:p>
          <a:endParaRPr lang="en-US"/>
        </a:p>
      </dgm:t>
    </dgm:pt>
    <dgm:pt modelId="{F73277CC-AC92-4F83-9B84-36C4AA68E77C}">
      <dgm:prSet custT="1"/>
      <dgm:spPr/>
      <dgm:t>
        <a:bodyPr/>
        <a:lstStyle/>
        <a:p>
          <a:r>
            <a:rPr kumimoji="0" lang="en-US" altLang="en-US" sz="2400" b="0" i="0" u="none" strike="noStrike" cap="none" normalizeH="0" baseline="0" dirty="0">
              <a:ln>
                <a:noFill/>
              </a:ln>
              <a:solidFill>
                <a:schemeClr val="accent5"/>
              </a:solidFill>
              <a:effectLst/>
              <a:latin typeface="+mn-lt"/>
            </a:rPr>
            <a:t>UNBOUNDED PRECEDING </a:t>
          </a:r>
          <a:r>
            <a:rPr kumimoji="0" lang="en-US" altLang="en-US" sz="2400" b="0" i="0" u="none" strike="noStrike" cap="none" normalizeH="0" baseline="0" dirty="0">
              <a:ln>
                <a:noFill/>
              </a:ln>
              <a:solidFill>
                <a:srgbClr val="2D2D2D"/>
              </a:solidFill>
              <a:effectLst/>
              <a:latin typeface="+mn-lt"/>
            </a:rPr>
            <a:t>– All rows before the current row.</a:t>
          </a:r>
        </a:p>
      </dgm:t>
    </dgm:pt>
    <dgm:pt modelId="{C034E396-ECF6-40FB-B2A1-E6F8C87FD078}" type="parTrans" cxnId="{09F7CCD4-0F06-488D-904E-2022BA899FEC}">
      <dgm:prSet/>
      <dgm:spPr/>
      <dgm:t>
        <a:bodyPr/>
        <a:lstStyle/>
        <a:p>
          <a:endParaRPr lang="en-US"/>
        </a:p>
      </dgm:t>
    </dgm:pt>
    <dgm:pt modelId="{FED738A9-DEBC-4DC6-91EF-884E1FBA4F62}" type="sibTrans" cxnId="{09F7CCD4-0F06-488D-904E-2022BA899FEC}">
      <dgm:prSet/>
      <dgm:spPr/>
      <dgm:t>
        <a:bodyPr/>
        <a:lstStyle/>
        <a:p>
          <a:endParaRPr lang="en-US"/>
        </a:p>
      </dgm:t>
    </dgm:pt>
    <dgm:pt modelId="{64F006DB-5012-48AE-A48D-6655891542A5}">
      <dgm:prSet custT="1"/>
      <dgm:spPr/>
      <dgm:t>
        <a:bodyPr/>
        <a:lstStyle/>
        <a:p>
          <a:r>
            <a:rPr kumimoji="0" lang="en-US" altLang="en-US" sz="2400" b="0" i="0" u="none" strike="noStrike" cap="none" normalizeH="0" baseline="0" dirty="0">
              <a:ln>
                <a:noFill/>
              </a:ln>
              <a:solidFill>
                <a:schemeClr val="accent5"/>
              </a:solidFill>
              <a:effectLst/>
              <a:latin typeface="+mn-lt"/>
            </a:rPr>
            <a:t>N PRECEDING </a:t>
          </a:r>
          <a:r>
            <a:rPr kumimoji="0" lang="en-US" altLang="en-US" sz="2400" b="0" i="0" u="none" strike="noStrike" cap="none" normalizeH="0" baseline="0" dirty="0">
              <a:ln>
                <a:noFill/>
              </a:ln>
              <a:solidFill>
                <a:srgbClr val="2D2D2D"/>
              </a:solidFill>
              <a:effectLst/>
              <a:latin typeface="+mn-lt"/>
            </a:rPr>
            <a:t>– N rows </a:t>
          </a:r>
          <a:r>
            <a:rPr kumimoji="0" lang="en-US" altLang="en-US" sz="2400" b="1" i="0" u="none" strike="noStrike" cap="none" normalizeH="0" baseline="0" dirty="0">
              <a:ln>
                <a:noFill/>
              </a:ln>
              <a:solidFill>
                <a:srgbClr val="2D2D2D"/>
              </a:solidFill>
              <a:effectLst/>
              <a:latin typeface="+mn-lt"/>
            </a:rPr>
            <a:t>before</a:t>
          </a:r>
          <a:r>
            <a:rPr kumimoji="0" lang="en-US" altLang="en-US" sz="2400" b="0" i="0" u="none" strike="noStrike" cap="none" normalizeH="0" baseline="0" dirty="0">
              <a:ln>
                <a:noFill/>
              </a:ln>
              <a:solidFill>
                <a:srgbClr val="2D2D2D"/>
              </a:solidFill>
              <a:effectLst/>
              <a:latin typeface="+mn-lt"/>
            </a:rPr>
            <a:t> the current row.</a:t>
          </a:r>
        </a:p>
      </dgm:t>
    </dgm:pt>
    <dgm:pt modelId="{04917592-C82A-4B93-BD6E-D91A63BF8998}" type="parTrans" cxnId="{AD61252F-0D63-455D-A7FF-6858135F9D8A}">
      <dgm:prSet/>
      <dgm:spPr/>
      <dgm:t>
        <a:bodyPr/>
        <a:lstStyle/>
        <a:p>
          <a:endParaRPr lang="en-US"/>
        </a:p>
      </dgm:t>
    </dgm:pt>
    <dgm:pt modelId="{6344C9B4-1021-4FB3-A6FC-B8EF9E35B61F}" type="sibTrans" cxnId="{AD61252F-0D63-455D-A7FF-6858135F9D8A}">
      <dgm:prSet/>
      <dgm:spPr/>
      <dgm:t>
        <a:bodyPr/>
        <a:lstStyle/>
        <a:p>
          <a:endParaRPr lang="en-US"/>
        </a:p>
      </dgm:t>
    </dgm:pt>
    <dgm:pt modelId="{2ABDC328-B76D-4869-87A4-D419CE5A1949}">
      <dgm:prSet custT="1"/>
      <dgm:spPr/>
      <dgm:t>
        <a:bodyPr/>
        <a:lstStyle/>
        <a:p>
          <a:r>
            <a:rPr kumimoji="0" lang="en-US" altLang="en-US" sz="2400" b="0" i="0" u="none" strike="noStrike" cap="none" normalizeH="0" baseline="0" dirty="0">
              <a:ln>
                <a:noFill/>
              </a:ln>
              <a:solidFill>
                <a:schemeClr val="accent5"/>
              </a:solidFill>
              <a:effectLst/>
              <a:latin typeface="+mn-lt"/>
            </a:rPr>
            <a:t>CURRENT ROW </a:t>
          </a:r>
          <a:r>
            <a:rPr kumimoji="0" lang="en-US" altLang="en-US" sz="2400" b="0" i="0" u="none" strike="noStrike" cap="none" normalizeH="0" baseline="0" dirty="0">
              <a:ln>
                <a:noFill/>
              </a:ln>
              <a:solidFill>
                <a:srgbClr val="2D2D2D"/>
              </a:solidFill>
              <a:effectLst/>
              <a:latin typeface="+mn-lt"/>
            </a:rPr>
            <a:t>– Just the current row.</a:t>
          </a:r>
        </a:p>
      </dgm:t>
    </dgm:pt>
    <dgm:pt modelId="{7196762B-1EB3-431D-9D6B-BA88CD9F158D}" type="parTrans" cxnId="{432AFFDD-41FF-46F3-810B-070553695B0C}">
      <dgm:prSet/>
      <dgm:spPr/>
      <dgm:t>
        <a:bodyPr/>
        <a:lstStyle/>
        <a:p>
          <a:endParaRPr lang="en-US"/>
        </a:p>
      </dgm:t>
    </dgm:pt>
    <dgm:pt modelId="{13A86378-333A-4CE3-B197-4F1FECB086E7}" type="sibTrans" cxnId="{432AFFDD-41FF-46F3-810B-070553695B0C}">
      <dgm:prSet/>
      <dgm:spPr/>
      <dgm:t>
        <a:bodyPr/>
        <a:lstStyle/>
        <a:p>
          <a:endParaRPr lang="en-US"/>
        </a:p>
      </dgm:t>
    </dgm:pt>
    <dgm:pt modelId="{3DD4347B-ECF1-42BE-9895-5A32AA229FE1}">
      <dgm:prSet custT="1"/>
      <dgm:spPr/>
      <dgm:t>
        <a:bodyPr/>
        <a:lstStyle/>
        <a:p>
          <a:r>
            <a:rPr kumimoji="0" lang="en-US" altLang="en-US" sz="2400" b="0" i="0" u="none" strike="noStrike" cap="none" normalizeH="0" baseline="0" dirty="0">
              <a:ln>
                <a:noFill/>
              </a:ln>
              <a:solidFill>
                <a:schemeClr val="accent5"/>
              </a:solidFill>
              <a:effectLst/>
              <a:latin typeface="+mn-lt"/>
            </a:rPr>
            <a:t>N FOLLOWING </a:t>
          </a:r>
          <a:r>
            <a:rPr kumimoji="0" lang="en-US" altLang="en-US" sz="2400" b="0" i="0" u="none" strike="noStrike" cap="none" normalizeH="0" baseline="0" dirty="0">
              <a:ln>
                <a:noFill/>
              </a:ln>
              <a:solidFill>
                <a:srgbClr val="2D2D2D"/>
              </a:solidFill>
              <a:effectLst/>
              <a:latin typeface="+mn-lt"/>
            </a:rPr>
            <a:t>– N rows </a:t>
          </a:r>
          <a:r>
            <a:rPr kumimoji="0" lang="en-US" altLang="en-US" sz="2400" b="1" i="0" u="none" strike="noStrike" cap="none" normalizeH="0" baseline="0" dirty="0">
              <a:ln>
                <a:noFill/>
              </a:ln>
              <a:solidFill>
                <a:srgbClr val="2D2D2D"/>
              </a:solidFill>
              <a:effectLst/>
              <a:latin typeface="+mn-lt"/>
            </a:rPr>
            <a:t>after</a:t>
          </a:r>
          <a:r>
            <a:rPr kumimoji="0" lang="en-US" altLang="en-US" sz="2400" b="0" i="0" u="none" strike="noStrike" cap="none" normalizeH="0" baseline="0" dirty="0">
              <a:ln>
                <a:noFill/>
              </a:ln>
              <a:solidFill>
                <a:srgbClr val="2D2D2D"/>
              </a:solidFill>
              <a:effectLst/>
              <a:latin typeface="+mn-lt"/>
            </a:rPr>
            <a:t> the current row.</a:t>
          </a:r>
        </a:p>
      </dgm:t>
    </dgm:pt>
    <dgm:pt modelId="{BBDC1812-C406-44F8-AF6D-13C3ADC0F435}" type="parTrans" cxnId="{34FD0FFF-8D5B-4566-9B66-A89BF12E7A99}">
      <dgm:prSet/>
      <dgm:spPr/>
      <dgm:t>
        <a:bodyPr/>
        <a:lstStyle/>
        <a:p>
          <a:endParaRPr lang="en-US"/>
        </a:p>
      </dgm:t>
    </dgm:pt>
    <dgm:pt modelId="{0E37535D-0679-4BB3-BE6B-BB80D210720E}" type="sibTrans" cxnId="{34FD0FFF-8D5B-4566-9B66-A89BF12E7A99}">
      <dgm:prSet/>
      <dgm:spPr/>
      <dgm:t>
        <a:bodyPr/>
        <a:lstStyle/>
        <a:p>
          <a:endParaRPr lang="en-US"/>
        </a:p>
      </dgm:t>
    </dgm:pt>
    <dgm:pt modelId="{03AF54EF-59C8-458D-8F2E-41A279337C5F}">
      <dgm:prSet custT="1"/>
      <dgm:spPr/>
      <dgm:t>
        <a:bodyPr/>
        <a:lstStyle/>
        <a:p>
          <a:r>
            <a:rPr kumimoji="0" lang="en-US" altLang="en-US" sz="2400" b="0" i="0" u="none" strike="noStrike" cap="none" normalizeH="0" baseline="0" dirty="0">
              <a:ln>
                <a:noFill/>
              </a:ln>
              <a:solidFill>
                <a:schemeClr val="accent5"/>
              </a:solidFill>
              <a:effectLst/>
              <a:latin typeface="+mn-lt"/>
            </a:rPr>
            <a:t>UNBOUNDED FOLLOWING </a:t>
          </a:r>
          <a:r>
            <a:rPr kumimoji="0" lang="en-US" altLang="en-US" sz="2400" b="0" i="0" u="none" strike="noStrike" cap="none" normalizeH="0" baseline="0" dirty="0">
              <a:ln>
                <a:noFill/>
              </a:ln>
              <a:solidFill>
                <a:srgbClr val="2D2D2D"/>
              </a:solidFill>
              <a:effectLst/>
              <a:latin typeface="+mn-lt"/>
            </a:rPr>
            <a:t>– All rows after the current row</a:t>
          </a:r>
        </a:p>
      </dgm:t>
    </dgm:pt>
    <dgm:pt modelId="{48350FEB-09C5-43A9-AAE3-4A0A97009E09}" type="parTrans" cxnId="{986CE2B0-5EAF-4BED-87CF-047861FCBE8A}">
      <dgm:prSet/>
      <dgm:spPr/>
      <dgm:t>
        <a:bodyPr/>
        <a:lstStyle/>
        <a:p>
          <a:endParaRPr lang="en-US"/>
        </a:p>
      </dgm:t>
    </dgm:pt>
    <dgm:pt modelId="{3F8E5D62-207D-4253-8EE2-CD44BDEDA11B}" type="sibTrans" cxnId="{986CE2B0-5EAF-4BED-87CF-047861FCBE8A}">
      <dgm:prSet/>
      <dgm:spPr/>
      <dgm:t>
        <a:bodyPr/>
        <a:lstStyle/>
        <a:p>
          <a:endParaRPr lang="en-US"/>
        </a:p>
      </dgm:t>
    </dgm:pt>
    <dgm:pt modelId="{2AC3D8DD-D60A-4027-ADAB-B2C2453FB719}">
      <dgm:prSet custT="1"/>
      <dgm:spPr/>
      <dgm:t>
        <a:bodyPr/>
        <a:lstStyle/>
        <a:p>
          <a:r>
            <a:rPr kumimoji="0" lang="en-US" altLang="en-US" sz="2400" b="0" i="0" u="none" strike="noStrike" cap="none" normalizeH="0" baseline="0" dirty="0">
              <a:ln>
                <a:noFill/>
              </a:ln>
              <a:solidFill>
                <a:schemeClr val="bg1"/>
              </a:solidFill>
              <a:effectLst/>
              <a:latin typeface="+mn-lt"/>
            </a:rPr>
            <a:t>The bounds can be any of these five options:</a:t>
          </a:r>
          <a:endParaRPr lang="en-US" sz="2400" dirty="0">
            <a:solidFill>
              <a:schemeClr val="bg1"/>
            </a:solidFill>
            <a:latin typeface="+mn-lt"/>
          </a:endParaRPr>
        </a:p>
      </dgm:t>
    </dgm:pt>
    <dgm:pt modelId="{37E5B04C-42C1-423D-86AF-BB5CD0EDA306}" type="parTrans" cxnId="{E7F41ED3-D484-4820-BF5E-C34CC3471E62}">
      <dgm:prSet/>
      <dgm:spPr/>
      <dgm:t>
        <a:bodyPr/>
        <a:lstStyle/>
        <a:p>
          <a:endParaRPr lang="en-US"/>
        </a:p>
      </dgm:t>
    </dgm:pt>
    <dgm:pt modelId="{56EB48A9-A0D1-485A-8E78-FEC36B0AF4F8}" type="sibTrans" cxnId="{E7F41ED3-D484-4820-BF5E-C34CC3471E62}">
      <dgm:prSet/>
      <dgm:spPr/>
      <dgm:t>
        <a:bodyPr/>
        <a:lstStyle/>
        <a:p>
          <a:endParaRPr lang="en-US"/>
        </a:p>
      </dgm:t>
    </dgm:pt>
    <dgm:pt modelId="{84C86063-2100-4259-A18D-93513F3AE707}" type="pres">
      <dgm:prSet presAssocID="{DCD90FF5-EA7A-4223-9B76-08522CFA8476}" presName="linear" presStyleCnt="0">
        <dgm:presLayoutVars>
          <dgm:animLvl val="lvl"/>
          <dgm:resizeHandles val="exact"/>
        </dgm:presLayoutVars>
      </dgm:prSet>
      <dgm:spPr/>
    </dgm:pt>
    <dgm:pt modelId="{A9406B9F-7628-406A-8A9E-4E8F01D33E70}" type="pres">
      <dgm:prSet presAssocID="{341B5C10-E4C5-4EB7-9C43-630A706BF53F}" presName="parentText" presStyleLbl="node1" presStyleIdx="0" presStyleCnt="2">
        <dgm:presLayoutVars>
          <dgm:chMax val="0"/>
          <dgm:bulletEnabled val="1"/>
        </dgm:presLayoutVars>
      </dgm:prSet>
      <dgm:spPr/>
    </dgm:pt>
    <dgm:pt modelId="{1D57A717-D7D2-43BA-9C65-88DBDAAAF0D7}" type="pres">
      <dgm:prSet presAssocID="{341B5C10-E4C5-4EB7-9C43-630A706BF53F}" presName="childText" presStyleLbl="revTx" presStyleIdx="0" presStyleCnt="2">
        <dgm:presLayoutVars>
          <dgm:bulletEnabled val="1"/>
        </dgm:presLayoutVars>
      </dgm:prSet>
      <dgm:spPr/>
    </dgm:pt>
    <dgm:pt modelId="{04574CC0-CE14-4566-B08C-92BA4DD8886A}" type="pres">
      <dgm:prSet presAssocID="{2AC3D8DD-D60A-4027-ADAB-B2C2453FB719}" presName="parentText" presStyleLbl="node1" presStyleIdx="1" presStyleCnt="2">
        <dgm:presLayoutVars>
          <dgm:chMax val="0"/>
          <dgm:bulletEnabled val="1"/>
        </dgm:presLayoutVars>
      </dgm:prSet>
      <dgm:spPr/>
    </dgm:pt>
    <dgm:pt modelId="{D9A887AF-7A61-4D20-A88D-9AFB29202D58}" type="pres">
      <dgm:prSet presAssocID="{2AC3D8DD-D60A-4027-ADAB-B2C2453FB719}" presName="childText" presStyleLbl="revTx" presStyleIdx="1" presStyleCnt="2">
        <dgm:presLayoutVars>
          <dgm:bulletEnabled val="1"/>
        </dgm:presLayoutVars>
      </dgm:prSet>
      <dgm:spPr/>
    </dgm:pt>
  </dgm:ptLst>
  <dgm:cxnLst>
    <dgm:cxn modelId="{15235425-85E2-492C-B021-DBB497787B5C}" type="presOf" srcId="{26E566CA-710C-40C4-B926-DD9592A96B05}" destId="{1D57A717-D7D2-43BA-9C65-88DBDAAAF0D7}" srcOrd="0" destOrd="0" presId="urn:microsoft.com/office/officeart/2005/8/layout/vList2"/>
    <dgm:cxn modelId="{AD61252F-0D63-455D-A7FF-6858135F9D8A}" srcId="{2AC3D8DD-D60A-4027-ADAB-B2C2453FB719}" destId="{64F006DB-5012-48AE-A48D-6655891542A5}" srcOrd="1" destOrd="0" parTransId="{04917592-C82A-4B93-BD6E-D91A63BF8998}" sibTransId="{6344C9B4-1021-4FB3-A6FC-B8EF9E35B61F}"/>
    <dgm:cxn modelId="{B4672532-C733-4B21-A064-7650B3FC17AE}" srcId="{DCD90FF5-EA7A-4223-9B76-08522CFA8476}" destId="{341B5C10-E4C5-4EB7-9C43-630A706BF53F}" srcOrd="0" destOrd="0" parTransId="{3647C39F-7572-4F45-A1C2-301C845F842F}" sibTransId="{64C785FC-A7BA-4318-BD2E-D745C1857830}"/>
    <dgm:cxn modelId="{9E532465-EBD2-4C5B-A8CC-C6BFB4D232FE}" srcId="{341B5C10-E4C5-4EB7-9C43-630A706BF53F}" destId="{26E566CA-710C-40C4-B926-DD9592A96B05}" srcOrd="0" destOrd="0" parTransId="{207E69C8-89FF-45CC-8007-49D1BAB21305}" sibTransId="{C49C86F5-73BB-4C27-9FE5-64A9A90D34BF}"/>
    <dgm:cxn modelId="{5DF98A54-2019-488C-A998-022AC5ED8186}" type="presOf" srcId="{341B5C10-E4C5-4EB7-9C43-630A706BF53F}" destId="{A9406B9F-7628-406A-8A9E-4E8F01D33E70}" srcOrd="0" destOrd="0" presId="urn:microsoft.com/office/officeart/2005/8/layout/vList2"/>
    <dgm:cxn modelId="{B3176F89-64F1-4056-B966-44C41BFEE535}" type="presOf" srcId="{2AC3D8DD-D60A-4027-ADAB-B2C2453FB719}" destId="{04574CC0-CE14-4566-B08C-92BA4DD8886A}" srcOrd="0" destOrd="0" presId="urn:microsoft.com/office/officeart/2005/8/layout/vList2"/>
    <dgm:cxn modelId="{11515D8C-EB3C-4A48-80D2-3FFDA14CA396}" type="presOf" srcId="{3DD4347B-ECF1-42BE-9895-5A32AA229FE1}" destId="{D9A887AF-7A61-4D20-A88D-9AFB29202D58}" srcOrd="0" destOrd="3" presId="urn:microsoft.com/office/officeart/2005/8/layout/vList2"/>
    <dgm:cxn modelId="{B69FA496-024E-485B-86EE-6C8F6ED8F866}" type="presOf" srcId="{F73277CC-AC92-4F83-9B84-36C4AA68E77C}" destId="{D9A887AF-7A61-4D20-A88D-9AFB29202D58}" srcOrd="0" destOrd="0" presId="urn:microsoft.com/office/officeart/2005/8/layout/vList2"/>
    <dgm:cxn modelId="{E469EFA6-4E3D-4169-872C-C90423E48962}" srcId="{341B5C10-E4C5-4EB7-9C43-630A706BF53F}" destId="{94FB9E33-A982-423D-A9D4-89C1A25BFB55}" srcOrd="1" destOrd="0" parTransId="{C02DDA52-CC3D-411B-8EBC-9B92F3A29D7C}" sibTransId="{45BCB087-E450-454B-91E0-7FEFB6B1AE29}"/>
    <dgm:cxn modelId="{986CE2B0-5EAF-4BED-87CF-047861FCBE8A}" srcId="{2AC3D8DD-D60A-4027-ADAB-B2C2453FB719}" destId="{03AF54EF-59C8-458D-8F2E-41A279337C5F}" srcOrd="4" destOrd="0" parTransId="{48350FEB-09C5-43A9-AAE3-4A0A97009E09}" sibTransId="{3F8E5D62-207D-4253-8EE2-CD44BDEDA11B}"/>
    <dgm:cxn modelId="{E7F41ED3-D484-4820-BF5E-C34CC3471E62}" srcId="{DCD90FF5-EA7A-4223-9B76-08522CFA8476}" destId="{2AC3D8DD-D60A-4027-ADAB-B2C2453FB719}" srcOrd="1" destOrd="0" parTransId="{37E5B04C-42C1-423D-86AF-BB5CD0EDA306}" sibTransId="{56EB48A9-A0D1-485A-8E78-FEC36B0AF4F8}"/>
    <dgm:cxn modelId="{F35064D4-4D8C-4E1C-9A2F-E72C6BE76D98}" type="presOf" srcId="{94FB9E33-A982-423D-A9D4-89C1A25BFB55}" destId="{1D57A717-D7D2-43BA-9C65-88DBDAAAF0D7}" srcOrd="0" destOrd="1" presId="urn:microsoft.com/office/officeart/2005/8/layout/vList2"/>
    <dgm:cxn modelId="{09F7CCD4-0F06-488D-904E-2022BA899FEC}" srcId="{2AC3D8DD-D60A-4027-ADAB-B2C2453FB719}" destId="{F73277CC-AC92-4F83-9B84-36C4AA68E77C}" srcOrd="0" destOrd="0" parTransId="{C034E396-ECF6-40FB-B2A1-E6F8C87FD078}" sibTransId="{FED738A9-DEBC-4DC6-91EF-884E1FBA4F62}"/>
    <dgm:cxn modelId="{432AFFDD-41FF-46F3-810B-070553695B0C}" srcId="{2AC3D8DD-D60A-4027-ADAB-B2C2453FB719}" destId="{2ABDC328-B76D-4869-87A4-D419CE5A1949}" srcOrd="2" destOrd="0" parTransId="{7196762B-1EB3-431D-9D6B-BA88CD9F158D}" sibTransId="{13A86378-333A-4CE3-B197-4F1FECB086E7}"/>
    <dgm:cxn modelId="{869EC7E8-9BD9-40C3-8F8A-4DB792F19589}" type="presOf" srcId="{DCD90FF5-EA7A-4223-9B76-08522CFA8476}" destId="{84C86063-2100-4259-A18D-93513F3AE707}" srcOrd="0" destOrd="0" presId="urn:microsoft.com/office/officeart/2005/8/layout/vList2"/>
    <dgm:cxn modelId="{596B7CF8-8296-4282-A289-C6D9064355B5}" type="presOf" srcId="{2ABDC328-B76D-4869-87A4-D419CE5A1949}" destId="{D9A887AF-7A61-4D20-A88D-9AFB29202D58}" srcOrd="0" destOrd="2" presId="urn:microsoft.com/office/officeart/2005/8/layout/vList2"/>
    <dgm:cxn modelId="{87DCE7FC-4347-4373-ADFC-C098BB99FA80}" type="presOf" srcId="{64F006DB-5012-48AE-A48D-6655891542A5}" destId="{D9A887AF-7A61-4D20-A88D-9AFB29202D58}" srcOrd="0" destOrd="1" presId="urn:microsoft.com/office/officeart/2005/8/layout/vList2"/>
    <dgm:cxn modelId="{D1E03BFE-2F60-4C49-8131-7C34C24B186A}" type="presOf" srcId="{03AF54EF-59C8-458D-8F2E-41A279337C5F}" destId="{D9A887AF-7A61-4D20-A88D-9AFB29202D58}" srcOrd="0" destOrd="4" presId="urn:microsoft.com/office/officeart/2005/8/layout/vList2"/>
    <dgm:cxn modelId="{34FD0FFF-8D5B-4566-9B66-A89BF12E7A99}" srcId="{2AC3D8DD-D60A-4027-ADAB-B2C2453FB719}" destId="{3DD4347B-ECF1-42BE-9895-5A32AA229FE1}" srcOrd="3" destOrd="0" parTransId="{BBDC1812-C406-44F8-AF6D-13C3ADC0F435}" sibTransId="{0E37535D-0679-4BB3-BE6B-BB80D210720E}"/>
    <dgm:cxn modelId="{2A9D2F50-3B8F-4431-B6AA-87FDFEEC1A64}" type="presParOf" srcId="{84C86063-2100-4259-A18D-93513F3AE707}" destId="{A9406B9F-7628-406A-8A9E-4E8F01D33E70}" srcOrd="0" destOrd="0" presId="urn:microsoft.com/office/officeart/2005/8/layout/vList2"/>
    <dgm:cxn modelId="{4D3E436E-A44C-4267-A2DB-6DD9A402F576}" type="presParOf" srcId="{84C86063-2100-4259-A18D-93513F3AE707}" destId="{1D57A717-D7D2-43BA-9C65-88DBDAAAF0D7}" srcOrd="1" destOrd="0" presId="urn:microsoft.com/office/officeart/2005/8/layout/vList2"/>
    <dgm:cxn modelId="{582126A7-0D56-4951-BCF6-6F77C8F6E38B}" type="presParOf" srcId="{84C86063-2100-4259-A18D-93513F3AE707}" destId="{04574CC0-CE14-4566-B08C-92BA4DD8886A}" srcOrd="2" destOrd="0" presId="urn:microsoft.com/office/officeart/2005/8/layout/vList2"/>
    <dgm:cxn modelId="{2AE28402-6C4E-4C48-8F53-2A38218ED157}" type="presParOf" srcId="{84C86063-2100-4259-A18D-93513F3AE707}" destId="{D9A887AF-7A61-4D20-A88D-9AFB29202D5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E267F-95CC-4401-A58C-E0EC89931806}">
      <dsp:nvSpPr>
        <dsp:cNvPr id="0" name=""/>
        <dsp:cNvSpPr/>
      </dsp:nvSpPr>
      <dsp:spPr>
        <a:xfrm>
          <a:off x="0" y="142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accent5"/>
              </a:solidFill>
            </a:rPr>
            <a:t>What are Windowing Functions?</a:t>
          </a:r>
        </a:p>
      </dsp:txBody>
      <dsp:txXfrm>
        <a:off x="42036" y="56321"/>
        <a:ext cx="10277102" cy="777048"/>
      </dsp:txXfrm>
    </dsp:sp>
    <dsp:sp modelId="{3A538262-4BAC-4892-B66E-BEB0B67A9B09}">
      <dsp:nvSpPr>
        <dsp:cNvPr id="0" name=""/>
        <dsp:cNvSpPr/>
      </dsp:nvSpPr>
      <dsp:spPr>
        <a:xfrm>
          <a:off x="0" y="10078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solidFill>
                <a:schemeClr val="accent5"/>
              </a:solidFill>
            </a:rPr>
            <a:t>Using Aggregate Functions</a:t>
          </a:r>
          <a:endParaRPr lang="en-US" sz="2800" b="1" kern="1200" dirty="0">
            <a:solidFill>
              <a:schemeClr val="accent5"/>
            </a:solidFill>
          </a:endParaRPr>
        </a:p>
      </dsp:txBody>
      <dsp:txXfrm>
        <a:off x="42036" y="1049921"/>
        <a:ext cx="10277102" cy="777048"/>
      </dsp:txXfrm>
    </dsp:sp>
    <dsp:sp modelId="{E0E1D3EC-81AB-4DDF-9698-FB3E21CBBA67}">
      <dsp:nvSpPr>
        <dsp:cNvPr id="0" name=""/>
        <dsp:cNvSpPr/>
      </dsp:nvSpPr>
      <dsp:spPr>
        <a:xfrm>
          <a:off x="0" y="20014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accent5"/>
              </a:solidFill>
            </a:rPr>
            <a:t>Windowing Components</a:t>
          </a:r>
        </a:p>
      </dsp:txBody>
      <dsp:txXfrm>
        <a:off x="42036" y="2043521"/>
        <a:ext cx="10277102" cy="777048"/>
      </dsp:txXfrm>
    </dsp:sp>
    <dsp:sp modelId="{85E16A03-BECB-4B68-8425-D70B7FBEB723}">
      <dsp:nvSpPr>
        <dsp:cNvPr id="0" name=""/>
        <dsp:cNvSpPr/>
      </dsp:nvSpPr>
      <dsp:spPr>
        <a:xfrm>
          <a:off x="0" y="29950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accent5"/>
              </a:solidFill>
            </a:rPr>
            <a:t>LAG and LEAD Functions</a:t>
          </a:r>
        </a:p>
      </dsp:txBody>
      <dsp:txXfrm>
        <a:off x="42036" y="3037122"/>
        <a:ext cx="10277102" cy="777048"/>
      </dsp:txXfrm>
    </dsp:sp>
    <dsp:sp modelId="{4542E025-F95B-427C-9891-4B9526118B82}">
      <dsp:nvSpPr>
        <dsp:cNvPr id="0" name=""/>
        <dsp:cNvSpPr/>
      </dsp:nvSpPr>
      <dsp:spPr>
        <a:xfrm>
          <a:off x="0" y="39886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u="none" kern="1200" dirty="0">
              <a:solidFill>
                <a:schemeClr val="accent5"/>
              </a:solidFill>
            </a:rPr>
            <a:t>Using Ranking Functions</a:t>
          </a:r>
          <a:endParaRPr lang="en-US" sz="2800" b="1" u="none" kern="1200" dirty="0">
            <a:solidFill>
              <a:schemeClr val="accent5"/>
            </a:solidFill>
          </a:endParaRPr>
        </a:p>
      </dsp:txBody>
      <dsp:txXfrm>
        <a:off x="42036" y="4030722"/>
        <a:ext cx="10277102" cy="777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69087-0D2E-428C-83D0-87291C88ECD5}">
      <dsp:nvSpPr>
        <dsp:cNvPr id="0" name=""/>
        <dsp:cNvSpPr/>
      </dsp:nvSpPr>
      <dsp:spPr>
        <a:xfrm rot="5400000">
          <a:off x="4702626" y="-1668976"/>
          <a:ext cx="3819978" cy="811292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Performs calculations across a set of rows that are related to the current row. </a:t>
          </a:r>
        </a:p>
        <a:p>
          <a:pPr marL="228600" lvl="1" indent="-228600" algn="l" defTabSz="1066800">
            <a:lnSpc>
              <a:spcPct val="90000"/>
            </a:lnSpc>
            <a:spcBef>
              <a:spcPct val="0"/>
            </a:spcBef>
            <a:spcAft>
              <a:spcPct val="15000"/>
            </a:spcAft>
            <a:buChar char="•"/>
          </a:pPr>
          <a:r>
            <a:rPr lang="en-US" sz="2400" kern="1200" dirty="0"/>
            <a:t>Like regular aggregate functions but will not group records together. </a:t>
          </a:r>
        </a:p>
        <a:p>
          <a:pPr marL="228600" lvl="1" indent="-228600" algn="l" defTabSz="1066800">
            <a:lnSpc>
              <a:spcPct val="90000"/>
            </a:lnSpc>
            <a:spcBef>
              <a:spcPct val="0"/>
            </a:spcBef>
            <a:spcAft>
              <a:spcPct val="15000"/>
            </a:spcAft>
            <a:buChar char="•"/>
          </a:pPr>
          <a:r>
            <a:rPr lang="en-US" sz="2400" kern="1200" dirty="0"/>
            <a:t>Allows detailed information to be side-by-side with aggregate data.</a:t>
          </a:r>
        </a:p>
        <a:p>
          <a:pPr marL="228600" lvl="1" indent="-228600" algn="l" defTabSz="1066800">
            <a:lnSpc>
              <a:spcPct val="90000"/>
            </a:lnSpc>
            <a:spcBef>
              <a:spcPct val="0"/>
            </a:spcBef>
            <a:spcAft>
              <a:spcPct val="15000"/>
            </a:spcAft>
            <a:buChar char="•"/>
          </a:pPr>
          <a:r>
            <a:rPr lang="en-US" sz="2400" kern="1200" dirty="0"/>
            <a:t>Windowing functions can’t be used with standard aggregate functions or the GROUP BY clause. </a:t>
          </a:r>
        </a:p>
      </dsp:txBody>
      <dsp:txXfrm rot="-5400000">
        <a:off x="2556152" y="663974"/>
        <a:ext cx="7926450" cy="3447026"/>
      </dsp:txXfrm>
    </dsp:sp>
    <dsp:sp modelId="{054D8303-6920-4FC6-A886-9C4B80F05945}">
      <dsp:nvSpPr>
        <dsp:cNvPr id="0" name=""/>
        <dsp:cNvSpPr/>
      </dsp:nvSpPr>
      <dsp:spPr>
        <a:xfrm>
          <a:off x="0" y="0"/>
          <a:ext cx="2555142" cy="47749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Windowing Functions</a:t>
          </a:r>
        </a:p>
      </dsp:txBody>
      <dsp:txXfrm>
        <a:off x="124732" y="124732"/>
        <a:ext cx="2305678" cy="4525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61F7C-C9CB-495F-9898-ECA646A7C69B}">
      <dsp:nvSpPr>
        <dsp:cNvPr id="0" name=""/>
        <dsp:cNvSpPr/>
      </dsp:nvSpPr>
      <dsp:spPr>
        <a:xfrm rot="5400000">
          <a:off x="6795882" y="-2837316"/>
          <a:ext cx="919555" cy="682885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Defines the data window for calculations.</a:t>
          </a:r>
        </a:p>
      </dsp:txBody>
      <dsp:txXfrm rot="-5400000">
        <a:off x="3841232" y="162223"/>
        <a:ext cx="6783967" cy="829777"/>
      </dsp:txXfrm>
    </dsp:sp>
    <dsp:sp modelId="{4970D727-637C-49BB-9403-87DC959D78D8}">
      <dsp:nvSpPr>
        <dsp:cNvPr id="0" name=""/>
        <dsp:cNvSpPr/>
      </dsp:nvSpPr>
      <dsp:spPr>
        <a:xfrm>
          <a:off x="0" y="2389"/>
          <a:ext cx="3841232" cy="114944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Over () </a:t>
          </a:r>
        </a:p>
      </dsp:txBody>
      <dsp:txXfrm>
        <a:off x="56111" y="58500"/>
        <a:ext cx="3729010" cy="1037222"/>
      </dsp:txXfrm>
    </dsp:sp>
    <dsp:sp modelId="{A67C311E-E1B9-4486-84C6-B4AF4A7BB4EC}">
      <dsp:nvSpPr>
        <dsp:cNvPr id="0" name=""/>
        <dsp:cNvSpPr/>
      </dsp:nvSpPr>
      <dsp:spPr>
        <a:xfrm rot="5400000">
          <a:off x="6795882" y="-1630400"/>
          <a:ext cx="919555" cy="682885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Sorts the data window in either Ascending (Default) or Descending order.</a:t>
          </a:r>
        </a:p>
      </dsp:txBody>
      <dsp:txXfrm rot="-5400000">
        <a:off x="3841232" y="1369139"/>
        <a:ext cx="6783967" cy="829777"/>
      </dsp:txXfrm>
    </dsp:sp>
    <dsp:sp modelId="{04F5833C-9F49-4D81-8836-C342DD431CBD}">
      <dsp:nvSpPr>
        <dsp:cNvPr id="0" name=""/>
        <dsp:cNvSpPr/>
      </dsp:nvSpPr>
      <dsp:spPr>
        <a:xfrm>
          <a:off x="0" y="1209306"/>
          <a:ext cx="3841232" cy="114944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Order By</a:t>
          </a:r>
        </a:p>
      </dsp:txBody>
      <dsp:txXfrm>
        <a:off x="56111" y="1265417"/>
        <a:ext cx="3729010" cy="1037222"/>
      </dsp:txXfrm>
    </dsp:sp>
    <dsp:sp modelId="{33A9230A-A480-4766-B6E0-71418F416EFE}">
      <dsp:nvSpPr>
        <dsp:cNvPr id="0" name=""/>
        <dsp:cNvSpPr/>
      </dsp:nvSpPr>
      <dsp:spPr>
        <a:xfrm rot="5400000">
          <a:off x="6795882" y="-423483"/>
          <a:ext cx="919555" cy="682885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Splits the window into frames.</a:t>
          </a:r>
        </a:p>
      </dsp:txBody>
      <dsp:txXfrm rot="-5400000">
        <a:off x="3841232" y="2576056"/>
        <a:ext cx="6783967" cy="829777"/>
      </dsp:txXfrm>
    </dsp:sp>
    <dsp:sp modelId="{D2F4A213-253E-4C5B-96A1-FD53088E529E}">
      <dsp:nvSpPr>
        <dsp:cNvPr id="0" name=""/>
        <dsp:cNvSpPr/>
      </dsp:nvSpPr>
      <dsp:spPr>
        <a:xfrm>
          <a:off x="0" y="2416222"/>
          <a:ext cx="3841232" cy="114944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Partition By</a:t>
          </a:r>
        </a:p>
      </dsp:txBody>
      <dsp:txXfrm>
        <a:off x="56111" y="2472333"/>
        <a:ext cx="3729010" cy="1037222"/>
      </dsp:txXfrm>
    </dsp:sp>
    <dsp:sp modelId="{414BC982-2CAA-4D7D-A1F6-28440940EC9A}">
      <dsp:nvSpPr>
        <dsp:cNvPr id="0" name=""/>
        <dsp:cNvSpPr/>
      </dsp:nvSpPr>
      <dsp:spPr>
        <a:xfrm rot="5400000">
          <a:off x="6795882" y="783432"/>
          <a:ext cx="919555" cy="682885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Specifies the rows to calculate inside window frames in relation to the current row.</a:t>
          </a:r>
        </a:p>
      </dsp:txBody>
      <dsp:txXfrm rot="-5400000">
        <a:off x="3841232" y="3782972"/>
        <a:ext cx="6783967" cy="829777"/>
      </dsp:txXfrm>
    </dsp:sp>
    <dsp:sp modelId="{F6E83C80-375A-4298-90B0-7C300CABD8EC}">
      <dsp:nvSpPr>
        <dsp:cNvPr id="0" name=""/>
        <dsp:cNvSpPr/>
      </dsp:nvSpPr>
      <dsp:spPr>
        <a:xfrm>
          <a:off x="0" y="3623138"/>
          <a:ext cx="3841232" cy="114944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Rows Between</a:t>
          </a:r>
        </a:p>
      </dsp:txBody>
      <dsp:txXfrm>
        <a:off x="56111" y="3679249"/>
        <a:ext cx="3729010" cy="10372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06B9F-7628-406A-8A9E-4E8F01D33E70}">
      <dsp:nvSpPr>
        <dsp:cNvPr id="0" name=""/>
        <dsp:cNvSpPr/>
      </dsp:nvSpPr>
      <dsp:spPr>
        <a:xfrm>
          <a:off x="0" y="9101"/>
          <a:ext cx="10670089" cy="6364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n-lt"/>
            </a:rPr>
            <a:t>Rows Between</a:t>
          </a:r>
        </a:p>
      </dsp:txBody>
      <dsp:txXfrm>
        <a:off x="31070" y="40171"/>
        <a:ext cx="10607949" cy="574340"/>
      </dsp:txXfrm>
    </dsp:sp>
    <dsp:sp modelId="{1D57A717-D7D2-43BA-9C65-88DBDAAAF0D7}">
      <dsp:nvSpPr>
        <dsp:cNvPr id="0" name=""/>
        <dsp:cNvSpPr/>
      </dsp:nvSpPr>
      <dsp:spPr>
        <a:xfrm>
          <a:off x="0" y="645581"/>
          <a:ext cx="10670089" cy="126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775" tIns="30480" rIns="170688" bIns="3048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en-US" sz="2400" kern="1200" dirty="0">
              <a:latin typeface="+mn-lt"/>
            </a:rPr>
            <a:t>Specifies the rows to calculate inside window frames in relation to the current row.</a:t>
          </a:r>
        </a:p>
        <a:p>
          <a:pPr marL="228600" lvl="1" indent="-228600" algn="l" defTabSz="1066800">
            <a:lnSpc>
              <a:spcPct val="90000"/>
            </a:lnSpc>
            <a:spcBef>
              <a:spcPct val="0"/>
            </a:spcBef>
            <a:spcAft>
              <a:spcPct val="20000"/>
            </a:spcAft>
            <a:buFont typeface="Arial" panose="020B0604020202020204" pitchFamily="34" charset="0"/>
            <a:buChar char="•"/>
          </a:pPr>
          <a:r>
            <a:rPr kumimoji="0" lang="en-US" altLang="en-US" sz="2400" b="0" i="0" u="none" strike="noStrike" kern="1200" cap="none" normalizeH="0" baseline="0" dirty="0">
              <a:ln>
                <a:noFill/>
              </a:ln>
              <a:solidFill>
                <a:schemeClr val="accent5"/>
              </a:solidFill>
              <a:effectLst/>
              <a:latin typeface="+mn-lt"/>
            </a:rPr>
            <a:t>ROWS BETWEEN </a:t>
          </a:r>
          <a:r>
            <a:rPr kumimoji="0" lang="en-US" altLang="en-US" sz="2400" b="0" i="1" u="none" strike="noStrike" kern="1200" cap="none" normalizeH="0" baseline="0" dirty="0" err="1">
              <a:ln>
                <a:noFill/>
              </a:ln>
              <a:solidFill>
                <a:schemeClr val="accent5"/>
              </a:solidFill>
              <a:effectLst/>
              <a:latin typeface="+mn-lt"/>
            </a:rPr>
            <a:t>lower_bound</a:t>
          </a:r>
          <a:r>
            <a:rPr kumimoji="0" lang="en-US" altLang="en-US" sz="2400" b="0" i="0" u="none" strike="noStrike" kern="1200" cap="none" normalizeH="0" baseline="0" dirty="0">
              <a:ln>
                <a:noFill/>
              </a:ln>
              <a:solidFill>
                <a:schemeClr val="accent5"/>
              </a:solidFill>
              <a:effectLst/>
              <a:latin typeface="+mn-lt"/>
            </a:rPr>
            <a:t> AND </a:t>
          </a:r>
          <a:r>
            <a:rPr kumimoji="0" lang="en-US" altLang="en-US" sz="2400" b="0" i="1" u="none" strike="noStrike" kern="1200" cap="none" normalizeH="0" baseline="0" dirty="0" err="1">
              <a:ln>
                <a:noFill/>
              </a:ln>
              <a:solidFill>
                <a:schemeClr val="accent5"/>
              </a:solidFill>
              <a:effectLst/>
              <a:latin typeface="+mn-lt"/>
            </a:rPr>
            <a:t>upper_bound</a:t>
          </a:r>
          <a:endParaRPr lang="en-US" sz="2400" kern="1200" dirty="0">
            <a:solidFill>
              <a:schemeClr val="accent5"/>
            </a:solidFill>
            <a:latin typeface="+mn-lt"/>
          </a:endParaRPr>
        </a:p>
      </dsp:txBody>
      <dsp:txXfrm>
        <a:off x="0" y="645581"/>
        <a:ext cx="10670089" cy="1266840"/>
      </dsp:txXfrm>
    </dsp:sp>
    <dsp:sp modelId="{04574CC0-CE14-4566-B08C-92BA4DD8886A}">
      <dsp:nvSpPr>
        <dsp:cNvPr id="0" name=""/>
        <dsp:cNvSpPr/>
      </dsp:nvSpPr>
      <dsp:spPr>
        <a:xfrm>
          <a:off x="0" y="1912421"/>
          <a:ext cx="10670089" cy="6364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0" lang="en-US" altLang="en-US" sz="2400" b="0" i="0" u="none" strike="noStrike" kern="1200" cap="none" normalizeH="0" baseline="0" dirty="0">
              <a:ln>
                <a:noFill/>
              </a:ln>
              <a:solidFill>
                <a:schemeClr val="bg1"/>
              </a:solidFill>
              <a:effectLst/>
              <a:latin typeface="+mn-lt"/>
            </a:rPr>
            <a:t>The bounds can be any of these five options:</a:t>
          </a:r>
          <a:endParaRPr lang="en-US" sz="2400" kern="1200" dirty="0">
            <a:solidFill>
              <a:schemeClr val="bg1"/>
            </a:solidFill>
            <a:latin typeface="+mn-lt"/>
          </a:endParaRPr>
        </a:p>
      </dsp:txBody>
      <dsp:txXfrm>
        <a:off x="31070" y="1943491"/>
        <a:ext cx="10607949" cy="574340"/>
      </dsp:txXfrm>
    </dsp:sp>
    <dsp:sp modelId="{D9A887AF-7A61-4D20-A88D-9AFB29202D58}">
      <dsp:nvSpPr>
        <dsp:cNvPr id="0" name=""/>
        <dsp:cNvSpPr/>
      </dsp:nvSpPr>
      <dsp:spPr>
        <a:xfrm>
          <a:off x="0" y="2548901"/>
          <a:ext cx="10670089" cy="221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775"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0" lang="en-US" altLang="en-US" sz="2400" b="0" i="0" u="none" strike="noStrike" kern="1200" cap="none" normalizeH="0" baseline="0" dirty="0">
              <a:ln>
                <a:noFill/>
              </a:ln>
              <a:solidFill>
                <a:schemeClr val="accent5"/>
              </a:solidFill>
              <a:effectLst/>
              <a:latin typeface="+mn-lt"/>
            </a:rPr>
            <a:t>UNBOUNDED PRECEDING </a:t>
          </a:r>
          <a:r>
            <a:rPr kumimoji="0" lang="en-US" altLang="en-US" sz="2400" b="0" i="0" u="none" strike="noStrike" kern="1200" cap="none" normalizeH="0" baseline="0" dirty="0">
              <a:ln>
                <a:noFill/>
              </a:ln>
              <a:solidFill>
                <a:srgbClr val="2D2D2D"/>
              </a:solidFill>
              <a:effectLst/>
              <a:latin typeface="+mn-lt"/>
            </a:rPr>
            <a:t>– All rows before the current row.</a:t>
          </a:r>
        </a:p>
        <a:p>
          <a:pPr marL="228600" lvl="1" indent="-228600" algn="l" defTabSz="1066800">
            <a:lnSpc>
              <a:spcPct val="90000"/>
            </a:lnSpc>
            <a:spcBef>
              <a:spcPct val="0"/>
            </a:spcBef>
            <a:spcAft>
              <a:spcPct val="20000"/>
            </a:spcAft>
            <a:buChar char="•"/>
          </a:pPr>
          <a:r>
            <a:rPr kumimoji="0" lang="en-US" altLang="en-US" sz="2400" b="0" i="0" u="none" strike="noStrike" kern="1200" cap="none" normalizeH="0" baseline="0" dirty="0">
              <a:ln>
                <a:noFill/>
              </a:ln>
              <a:solidFill>
                <a:schemeClr val="accent5"/>
              </a:solidFill>
              <a:effectLst/>
              <a:latin typeface="+mn-lt"/>
            </a:rPr>
            <a:t>N PRECEDING </a:t>
          </a:r>
          <a:r>
            <a:rPr kumimoji="0" lang="en-US" altLang="en-US" sz="2400" b="0" i="0" u="none" strike="noStrike" kern="1200" cap="none" normalizeH="0" baseline="0" dirty="0">
              <a:ln>
                <a:noFill/>
              </a:ln>
              <a:solidFill>
                <a:srgbClr val="2D2D2D"/>
              </a:solidFill>
              <a:effectLst/>
              <a:latin typeface="+mn-lt"/>
            </a:rPr>
            <a:t>– N rows </a:t>
          </a:r>
          <a:r>
            <a:rPr kumimoji="0" lang="en-US" altLang="en-US" sz="2400" b="1" i="0" u="none" strike="noStrike" kern="1200" cap="none" normalizeH="0" baseline="0" dirty="0">
              <a:ln>
                <a:noFill/>
              </a:ln>
              <a:solidFill>
                <a:srgbClr val="2D2D2D"/>
              </a:solidFill>
              <a:effectLst/>
              <a:latin typeface="+mn-lt"/>
            </a:rPr>
            <a:t>before</a:t>
          </a:r>
          <a:r>
            <a:rPr kumimoji="0" lang="en-US" altLang="en-US" sz="2400" b="0" i="0" u="none" strike="noStrike" kern="1200" cap="none" normalizeH="0" baseline="0" dirty="0">
              <a:ln>
                <a:noFill/>
              </a:ln>
              <a:solidFill>
                <a:srgbClr val="2D2D2D"/>
              </a:solidFill>
              <a:effectLst/>
              <a:latin typeface="+mn-lt"/>
            </a:rPr>
            <a:t> the current row.</a:t>
          </a:r>
        </a:p>
        <a:p>
          <a:pPr marL="228600" lvl="1" indent="-228600" algn="l" defTabSz="1066800">
            <a:lnSpc>
              <a:spcPct val="90000"/>
            </a:lnSpc>
            <a:spcBef>
              <a:spcPct val="0"/>
            </a:spcBef>
            <a:spcAft>
              <a:spcPct val="20000"/>
            </a:spcAft>
            <a:buChar char="•"/>
          </a:pPr>
          <a:r>
            <a:rPr kumimoji="0" lang="en-US" altLang="en-US" sz="2400" b="0" i="0" u="none" strike="noStrike" kern="1200" cap="none" normalizeH="0" baseline="0" dirty="0">
              <a:ln>
                <a:noFill/>
              </a:ln>
              <a:solidFill>
                <a:schemeClr val="accent5"/>
              </a:solidFill>
              <a:effectLst/>
              <a:latin typeface="+mn-lt"/>
            </a:rPr>
            <a:t>CURRENT ROW </a:t>
          </a:r>
          <a:r>
            <a:rPr kumimoji="0" lang="en-US" altLang="en-US" sz="2400" b="0" i="0" u="none" strike="noStrike" kern="1200" cap="none" normalizeH="0" baseline="0" dirty="0">
              <a:ln>
                <a:noFill/>
              </a:ln>
              <a:solidFill>
                <a:srgbClr val="2D2D2D"/>
              </a:solidFill>
              <a:effectLst/>
              <a:latin typeface="+mn-lt"/>
            </a:rPr>
            <a:t>– Just the current row.</a:t>
          </a:r>
        </a:p>
        <a:p>
          <a:pPr marL="228600" lvl="1" indent="-228600" algn="l" defTabSz="1066800">
            <a:lnSpc>
              <a:spcPct val="90000"/>
            </a:lnSpc>
            <a:spcBef>
              <a:spcPct val="0"/>
            </a:spcBef>
            <a:spcAft>
              <a:spcPct val="20000"/>
            </a:spcAft>
            <a:buChar char="•"/>
          </a:pPr>
          <a:r>
            <a:rPr kumimoji="0" lang="en-US" altLang="en-US" sz="2400" b="0" i="0" u="none" strike="noStrike" kern="1200" cap="none" normalizeH="0" baseline="0" dirty="0">
              <a:ln>
                <a:noFill/>
              </a:ln>
              <a:solidFill>
                <a:schemeClr val="accent5"/>
              </a:solidFill>
              <a:effectLst/>
              <a:latin typeface="+mn-lt"/>
            </a:rPr>
            <a:t>N FOLLOWING </a:t>
          </a:r>
          <a:r>
            <a:rPr kumimoji="0" lang="en-US" altLang="en-US" sz="2400" b="0" i="0" u="none" strike="noStrike" kern="1200" cap="none" normalizeH="0" baseline="0" dirty="0">
              <a:ln>
                <a:noFill/>
              </a:ln>
              <a:solidFill>
                <a:srgbClr val="2D2D2D"/>
              </a:solidFill>
              <a:effectLst/>
              <a:latin typeface="+mn-lt"/>
            </a:rPr>
            <a:t>– N rows </a:t>
          </a:r>
          <a:r>
            <a:rPr kumimoji="0" lang="en-US" altLang="en-US" sz="2400" b="1" i="0" u="none" strike="noStrike" kern="1200" cap="none" normalizeH="0" baseline="0" dirty="0">
              <a:ln>
                <a:noFill/>
              </a:ln>
              <a:solidFill>
                <a:srgbClr val="2D2D2D"/>
              </a:solidFill>
              <a:effectLst/>
              <a:latin typeface="+mn-lt"/>
            </a:rPr>
            <a:t>after</a:t>
          </a:r>
          <a:r>
            <a:rPr kumimoji="0" lang="en-US" altLang="en-US" sz="2400" b="0" i="0" u="none" strike="noStrike" kern="1200" cap="none" normalizeH="0" baseline="0" dirty="0">
              <a:ln>
                <a:noFill/>
              </a:ln>
              <a:solidFill>
                <a:srgbClr val="2D2D2D"/>
              </a:solidFill>
              <a:effectLst/>
              <a:latin typeface="+mn-lt"/>
            </a:rPr>
            <a:t> the current row.</a:t>
          </a:r>
        </a:p>
        <a:p>
          <a:pPr marL="228600" lvl="1" indent="-228600" algn="l" defTabSz="1066800">
            <a:lnSpc>
              <a:spcPct val="90000"/>
            </a:lnSpc>
            <a:spcBef>
              <a:spcPct val="0"/>
            </a:spcBef>
            <a:spcAft>
              <a:spcPct val="20000"/>
            </a:spcAft>
            <a:buChar char="•"/>
          </a:pPr>
          <a:r>
            <a:rPr kumimoji="0" lang="en-US" altLang="en-US" sz="2400" b="0" i="0" u="none" strike="noStrike" kern="1200" cap="none" normalizeH="0" baseline="0" dirty="0">
              <a:ln>
                <a:noFill/>
              </a:ln>
              <a:solidFill>
                <a:schemeClr val="accent5"/>
              </a:solidFill>
              <a:effectLst/>
              <a:latin typeface="+mn-lt"/>
            </a:rPr>
            <a:t>UNBOUNDED FOLLOWING </a:t>
          </a:r>
          <a:r>
            <a:rPr kumimoji="0" lang="en-US" altLang="en-US" sz="2400" b="0" i="0" u="none" strike="noStrike" kern="1200" cap="none" normalizeH="0" baseline="0" dirty="0">
              <a:ln>
                <a:noFill/>
              </a:ln>
              <a:solidFill>
                <a:srgbClr val="2D2D2D"/>
              </a:solidFill>
              <a:effectLst/>
              <a:latin typeface="+mn-lt"/>
            </a:rPr>
            <a:t>– All rows after the current row</a:t>
          </a:r>
        </a:p>
      </dsp:txBody>
      <dsp:txXfrm>
        <a:off x="0" y="2548901"/>
        <a:ext cx="10670089" cy="22169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C33B-3B2B-4721-A29A-0F380FF448EB}" type="datetimeFigureOut">
              <a:rPr lang="en-US" smtClean="0"/>
              <a:t>1/10/2022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544AD-9BB0-4254-880E-02BC266D926D}" type="slidenum">
              <a:rPr lang="en-US" smtClean="0"/>
              <a:t>‹#›</a:t>
            </a:fld>
            <a:endParaRPr lang="en-US"/>
          </a:p>
        </p:txBody>
      </p:sp>
    </p:spTree>
    <p:extLst>
      <p:ext uri="{BB962C8B-B14F-4D97-AF65-F5344CB8AC3E}">
        <p14:creationId xmlns:p14="http://schemas.microsoft.com/office/powerpoint/2010/main" val="164039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2D4C-D7B5-4A96-8CD9-3A56D798F167}" type="datetimeFigureOut">
              <a:rPr lang="en-US" smtClean="0"/>
              <a:t>1/10/2022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A191-6936-4106-86B0-744F7F9163D6}" type="slidenum">
              <a:rPr lang="en-US" smtClean="0"/>
              <a:t>‹#›</a:t>
            </a:fld>
            <a:endParaRPr lang="en-US" dirty="0"/>
          </a:p>
        </p:txBody>
      </p:sp>
    </p:spTree>
    <p:extLst>
      <p:ext uri="{BB962C8B-B14F-4D97-AF65-F5344CB8AC3E}">
        <p14:creationId xmlns:p14="http://schemas.microsoft.com/office/powerpoint/2010/main" val="318454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sql/relational-databases/databases/tempdb-database?view=sql-server-ver15#memory-optimized-tempdb-metadat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ql/relational-databases/databases/tempdb-database?view=sql-server-ver15#memory-optimized-tempdb-metadat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sql/relational-databases/databases/tempdb-database?view=sql-server-ver15#memory-optimized-tempdb-metadat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1</a:t>
            </a:fld>
            <a:endParaRPr lang="en-US" dirty="0"/>
          </a:p>
        </p:txBody>
      </p:sp>
    </p:spTree>
    <p:extLst>
      <p:ext uri="{BB962C8B-B14F-4D97-AF65-F5344CB8AC3E}">
        <p14:creationId xmlns:p14="http://schemas.microsoft.com/office/powerpoint/2010/main" val="2663370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11</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3184019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12</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2449218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13</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207584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baseline="0" dirty="0">
                <a:solidFill>
                  <a:schemeClr val="tx1"/>
                </a:solidFill>
                <a:effectLst/>
                <a:latin typeface="+mn-lt"/>
                <a:ea typeface="+mn-ea"/>
                <a:cs typeface="+mn-cs"/>
              </a:rPr>
              <a:t>Operations within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are minimally logged so that transactions can be rolled back.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is re-created every time SQL Server is started so that the system always starts with a clean copy of the database. Temporary tables and stored procedures are dropped automatically on disconnect, and no connections are active when the system is shut down. Therefore, there is never anything in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to be saved from one session of SQL Server to another. Backup and restore operations are not allowed on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a:t>
            </a:r>
          </a:p>
          <a:p>
            <a:endParaRPr lang="en-US" sz="882" b="0" i="0" u="none" strike="noStrike" kern="1200" baseline="0" dirty="0">
              <a:solidFill>
                <a:schemeClr val="tx1"/>
              </a:solidFill>
              <a:effectLst/>
              <a:latin typeface="+mn-lt"/>
              <a:ea typeface="+mn-ea"/>
              <a:cs typeface="+mn-cs"/>
            </a:endParaRPr>
          </a:p>
          <a:p>
            <a:endParaRPr lang="en-US" sz="882" b="0" i="0" u="none" strike="noStrike"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 </a:t>
            </a:r>
          </a:p>
          <a:p>
            <a:r>
              <a:rPr lang="en-US" sz="882" kern="1200" baseline="0" dirty="0">
                <a:solidFill>
                  <a:schemeClr val="tx1"/>
                </a:solidFill>
                <a:effectLst/>
                <a:latin typeface="+mn-lt"/>
                <a:ea typeface="+mn-ea"/>
                <a:cs typeface="+mn-cs"/>
              </a:rPr>
              <a:t>TempDB Database</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https://docs.microsoft.com/en-us/sql/relational-databases/databases/tempdb-database?view=sql-server-ver15#memory-optimized-tempdb-metadata</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sz="882" b="0" i="0" kern="1200" baseline="0" dirty="0">
              <a:solidFill>
                <a:schemeClr val="tx1"/>
              </a:solidFill>
              <a:effectLst/>
              <a:latin typeface="+mn-lt"/>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dirty="0"/>
          </a:p>
        </p:txBody>
      </p:sp>
    </p:spTree>
    <p:extLst>
      <p:ext uri="{BB962C8B-B14F-4D97-AF65-F5344CB8AC3E}">
        <p14:creationId xmlns:p14="http://schemas.microsoft.com/office/powerpoint/2010/main" val="2361172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15</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3284506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16</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2946555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2</a:t>
            </a:fld>
            <a:endParaRPr lang="en-US" dirty="0"/>
          </a:p>
        </p:txBody>
      </p:sp>
    </p:spTree>
    <p:extLst>
      <p:ext uri="{BB962C8B-B14F-4D97-AF65-F5344CB8AC3E}">
        <p14:creationId xmlns:p14="http://schemas.microsoft.com/office/powerpoint/2010/main" val="370836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baseline="0" dirty="0">
                <a:solidFill>
                  <a:schemeClr val="tx1"/>
                </a:solidFill>
                <a:effectLst/>
                <a:latin typeface="+mn-lt"/>
                <a:ea typeface="+mn-ea"/>
                <a:cs typeface="+mn-cs"/>
              </a:rPr>
              <a:t>Operations within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are minimally logged so that transactions can be rolled back.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is re-created every time SQL Server is started so that the system always starts with a clean copy of the database. Temporary tables and stored procedures are dropped automatically on disconnect, and no connections are active when the system is shut down. Therefore, there is never anything in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to be saved from one session of SQL Server to another. Backup and restore operations are not allowed on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a:t>
            </a:r>
          </a:p>
          <a:p>
            <a:endParaRPr lang="en-US" sz="882" b="0" i="0" u="none" strike="noStrike" kern="1200" baseline="0" dirty="0">
              <a:solidFill>
                <a:schemeClr val="tx1"/>
              </a:solidFill>
              <a:effectLst/>
              <a:latin typeface="+mn-lt"/>
              <a:ea typeface="+mn-ea"/>
              <a:cs typeface="+mn-cs"/>
            </a:endParaRPr>
          </a:p>
          <a:p>
            <a:endParaRPr lang="en-US" sz="882" b="0" i="0" u="none" strike="noStrike"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 </a:t>
            </a:r>
          </a:p>
          <a:p>
            <a:r>
              <a:rPr lang="en-US" sz="882" kern="1200" baseline="0" dirty="0">
                <a:solidFill>
                  <a:schemeClr val="tx1"/>
                </a:solidFill>
                <a:effectLst/>
                <a:latin typeface="+mn-lt"/>
                <a:ea typeface="+mn-ea"/>
                <a:cs typeface="+mn-cs"/>
              </a:rPr>
              <a:t>TempDB Database</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https://docs.microsoft.com/en-us/sql/relational-databases/databases/tempdb-database?view=sql-server-ver15#memory-optimized-tempdb-metadata</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sz="882" b="0" i="0" kern="1200" baseline="0" dirty="0">
              <a:solidFill>
                <a:schemeClr val="tx1"/>
              </a:solidFill>
              <a:effectLst/>
              <a:latin typeface="+mn-lt"/>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3</a:t>
            </a:fld>
            <a:endParaRPr lang="en-US" noProof="0" dirty="0"/>
          </a:p>
        </p:txBody>
      </p:sp>
    </p:spTree>
    <p:extLst>
      <p:ext uri="{BB962C8B-B14F-4D97-AF65-F5344CB8AC3E}">
        <p14:creationId xmlns:p14="http://schemas.microsoft.com/office/powerpoint/2010/main" val="1442779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baseline="0" dirty="0">
                <a:solidFill>
                  <a:schemeClr val="tx1"/>
                </a:solidFill>
                <a:effectLst/>
                <a:latin typeface="+mn-lt"/>
                <a:ea typeface="+mn-ea"/>
                <a:cs typeface="+mn-cs"/>
              </a:rPr>
              <a:t>Operations within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are minimally logged so that transactions can be rolled back.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is re-created every time SQL Server is started so that the system always starts with a clean copy of the database. Temporary tables and stored procedures are dropped automatically on disconnect, and no connections are active when the system is shut down. Therefore, there is never anything in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 to be saved from one session of SQL Server to another. Backup and restore operations are not allowed on </a:t>
            </a:r>
            <a:r>
              <a:rPr lang="en-US" sz="882" b="1" i="0" u="none" strike="noStrike" kern="1200" baseline="0" dirty="0">
                <a:solidFill>
                  <a:schemeClr val="tx1"/>
                </a:solidFill>
                <a:effectLst/>
                <a:latin typeface="+mn-lt"/>
                <a:ea typeface="+mn-ea"/>
                <a:cs typeface="+mn-cs"/>
              </a:rPr>
              <a:t>TempDB</a:t>
            </a:r>
            <a:r>
              <a:rPr lang="en-US" sz="882" b="0" i="0" u="none" strike="noStrike" kern="1200" baseline="0" dirty="0">
                <a:solidFill>
                  <a:schemeClr val="tx1"/>
                </a:solidFill>
                <a:effectLst/>
                <a:latin typeface="+mn-lt"/>
                <a:ea typeface="+mn-ea"/>
                <a:cs typeface="+mn-cs"/>
              </a:rPr>
              <a:t>.</a:t>
            </a:r>
          </a:p>
          <a:p>
            <a:endParaRPr lang="en-US" sz="882" b="0" i="0" u="none" strike="noStrike" kern="1200" baseline="0" dirty="0">
              <a:solidFill>
                <a:schemeClr val="tx1"/>
              </a:solidFill>
              <a:effectLst/>
              <a:latin typeface="+mn-lt"/>
              <a:ea typeface="+mn-ea"/>
              <a:cs typeface="+mn-cs"/>
            </a:endParaRPr>
          </a:p>
          <a:p>
            <a:endParaRPr lang="en-US" sz="882" b="0" i="0" u="none" strike="noStrike"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 </a:t>
            </a:r>
          </a:p>
          <a:p>
            <a:r>
              <a:rPr lang="en-US" sz="882" kern="1200" baseline="0" dirty="0">
                <a:solidFill>
                  <a:schemeClr val="tx1"/>
                </a:solidFill>
                <a:effectLst/>
                <a:latin typeface="+mn-lt"/>
                <a:ea typeface="+mn-ea"/>
                <a:cs typeface="+mn-cs"/>
              </a:rPr>
              <a:t>TempDB Database</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https://docs.microsoft.com/en-us/sql/relational-databases/databases/tempdb-database?view=sql-server-ver15#memory-optimized-tempdb-metadata</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sz="882" b="0" i="0" kern="1200" baseline="0" dirty="0">
              <a:solidFill>
                <a:schemeClr val="tx1"/>
              </a:solidFill>
              <a:effectLst/>
              <a:latin typeface="+mn-lt"/>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a:t>
            </a:fld>
            <a:endParaRPr lang="en-US" noProof="0" dirty="0"/>
          </a:p>
        </p:txBody>
      </p:sp>
    </p:spTree>
    <p:extLst>
      <p:ext uri="{BB962C8B-B14F-4D97-AF65-F5344CB8AC3E}">
        <p14:creationId xmlns:p14="http://schemas.microsoft.com/office/powerpoint/2010/main" val="243958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6</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2377580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7</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351437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8</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2407688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9</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102319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10</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467563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44162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6396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8373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497081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88565" y="6492877"/>
            <a:ext cx="2844800" cy="365125"/>
          </a:xfrm>
          <a:prstGeom prst="rect">
            <a:avLst/>
          </a:prstGeom>
        </p:spPr>
        <p:txBody>
          <a:bodyPr lIns="182828" rIns="182828"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20147215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9384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4739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588565" y="6492877"/>
            <a:ext cx="2844800" cy="365125"/>
          </a:xfrm>
          <a:prstGeom prst="rect">
            <a:avLst/>
          </a:prstGeom>
        </p:spPr>
        <p:txBody>
          <a:bodyPr lIns="182828" rIns="182828"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31050916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588565" y="6492877"/>
            <a:ext cx="2844800" cy="365125"/>
          </a:xfrm>
          <a:prstGeom prst="rect">
            <a:avLst/>
          </a:prstGeom>
        </p:spPr>
        <p:txBody>
          <a:bodyPr lIns="182828" rIns="182828"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20185447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6550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Subsection Title</a:t>
            </a:r>
          </a:p>
        </p:txBody>
      </p:sp>
    </p:spTree>
    <p:extLst>
      <p:ext uri="{BB962C8B-B14F-4D97-AF65-F5344CB8AC3E}">
        <p14:creationId xmlns:p14="http://schemas.microsoft.com/office/powerpoint/2010/main" val="2269430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356A62-21DA-4D2C-A75D-2C19FA202376}"/>
              </a:ext>
            </a:extLst>
          </p:cNvPr>
          <p:cNvPicPr>
            <a:picLocks noChangeAspect="1"/>
          </p:cNvPicPr>
          <p:nvPr userDrawn="1"/>
        </p:nvPicPr>
        <p:blipFill>
          <a:blip r:embed="rId2"/>
          <a:stretch>
            <a:fillRect/>
          </a:stretch>
        </p:blipFill>
        <p:spPr>
          <a:xfrm>
            <a:off x="0" y="0"/>
            <a:ext cx="12307823" cy="7050024"/>
          </a:xfrm>
          <a:prstGeom prst="rect">
            <a:avLst/>
          </a:prstGeom>
        </p:spPr>
      </p:pic>
    </p:spTree>
    <p:extLst>
      <p:ext uri="{BB962C8B-B14F-4D97-AF65-F5344CB8AC3E}">
        <p14:creationId xmlns:p14="http://schemas.microsoft.com/office/powerpoint/2010/main" val="96609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Subsection Title</a:t>
            </a:r>
          </a:p>
        </p:txBody>
      </p:sp>
      <p:grpSp>
        <p:nvGrpSpPr>
          <p:cNvPr id="3" name="Group 4"/>
          <p:cNvGrpSpPr>
            <a:grpSpLocks noChangeAspect="1"/>
          </p:cNvGrpSpPr>
          <p:nvPr userDrawn="1"/>
        </p:nvGrpSpPr>
        <p:grpSpPr bwMode="auto">
          <a:xfrm>
            <a:off x="7291232" y="1367011"/>
            <a:ext cx="5229145" cy="6768888"/>
            <a:chOff x="6077" y="479"/>
            <a:chExt cx="1152" cy="1491"/>
          </a:xfrm>
        </p:grpSpPr>
        <p:sp>
          <p:nvSpPr>
            <p:cNvPr id="4" name="AutoShape 3"/>
            <p:cNvSpPr>
              <a:spLocks noChangeAspect="1" noChangeArrowheads="1" noTextEdit="1"/>
            </p:cNvSpPr>
            <p:nvPr userDrawn="1"/>
          </p:nvSpPr>
          <p:spPr bwMode="auto">
            <a:xfrm>
              <a:off x="6077" y="479"/>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 name="Freeform 6"/>
            <p:cNvSpPr>
              <a:spLocks noEditPoints="1"/>
            </p:cNvSpPr>
            <p:nvPr userDrawn="1"/>
          </p:nvSpPr>
          <p:spPr bwMode="auto">
            <a:xfrm>
              <a:off x="6178" y="930"/>
              <a:ext cx="950" cy="557"/>
            </a:xfrm>
            <a:custGeom>
              <a:avLst/>
              <a:gdLst>
                <a:gd name="T0" fmla="*/ 1775 w 2019"/>
                <a:gd name="T1" fmla="*/ 1073 h 1182"/>
                <a:gd name="T2" fmla="*/ 1628 w 2019"/>
                <a:gd name="T3" fmla="*/ 1146 h 1182"/>
                <a:gd name="T4" fmla="*/ 1497 w 2019"/>
                <a:gd name="T5" fmla="*/ 1016 h 1182"/>
                <a:gd name="T6" fmla="*/ 1542 w 2019"/>
                <a:gd name="T7" fmla="*/ 900 h 1182"/>
                <a:gd name="T8" fmla="*/ 1585 w 2019"/>
                <a:gd name="T9" fmla="*/ 784 h 1182"/>
                <a:gd name="T10" fmla="*/ 1313 w 2019"/>
                <a:gd name="T11" fmla="*/ 755 h 1182"/>
                <a:gd name="T12" fmla="*/ 1060 w 2019"/>
                <a:gd name="T13" fmla="*/ 640 h 1182"/>
                <a:gd name="T14" fmla="*/ 1031 w 2019"/>
                <a:gd name="T15" fmla="*/ 524 h 1182"/>
                <a:gd name="T16" fmla="*/ 847 w 2019"/>
                <a:gd name="T17" fmla="*/ 409 h 1182"/>
                <a:gd name="T18" fmla="*/ 1553 w 2019"/>
                <a:gd name="T19" fmla="*/ 300 h 1182"/>
                <a:gd name="T20" fmla="*/ 1685 w 2019"/>
                <a:gd name="T21" fmla="*/ 185 h 1182"/>
                <a:gd name="T22" fmla="*/ 1236 w 2019"/>
                <a:gd name="T23" fmla="*/ 69 h 1182"/>
                <a:gd name="T24" fmla="*/ 748 w 2019"/>
                <a:gd name="T25" fmla="*/ 185 h 1182"/>
                <a:gd name="T26" fmla="*/ 720 w 2019"/>
                <a:gd name="T27" fmla="*/ 300 h 1182"/>
                <a:gd name="T28" fmla="*/ 366 w 2019"/>
                <a:gd name="T29" fmla="*/ 343 h 1182"/>
                <a:gd name="T30" fmla="*/ 236 w 2019"/>
                <a:gd name="T31" fmla="*/ 228 h 1182"/>
                <a:gd name="T32" fmla="*/ 317 w 2019"/>
                <a:gd name="T33" fmla="*/ 37 h 1182"/>
                <a:gd name="T34" fmla="*/ 352 w 2019"/>
                <a:gd name="T35" fmla="*/ 264 h 1182"/>
                <a:gd name="T36" fmla="*/ 496 w 2019"/>
                <a:gd name="T37" fmla="*/ 372 h 1182"/>
                <a:gd name="T38" fmla="*/ 179 w 2019"/>
                <a:gd name="T39" fmla="*/ 488 h 1182"/>
                <a:gd name="T40" fmla="*/ 189 w 2019"/>
                <a:gd name="T41" fmla="*/ 603 h 1182"/>
                <a:gd name="T42" fmla="*/ 272 w 2019"/>
                <a:gd name="T43" fmla="*/ 719 h 1182"/>
                <a:gd name="T44" fmla="*/ 376 w 2019"/>
                <a:gd name="T45" fmla="*/ 835 h 1182"/>
                <a:gd name="T46" fmla="*/ 446 w 2019"/>
                <a:gd name="T47" fmla="*/ 950 h 1182"/>
                <a:gd name="T48" fmla="*/ 443 w 2019"/>
                <a:gd name="T49" fmla="*/ 1066 h 1182"/>
                <a:gd name="T50" fmla="*/ 954 w 2019"/>
                <a:gd name="T51" fmla="*/ 1030 h 1182"/>
                <a:gd name="T52" fmla="*/ 911 w 2019"/>
                <a:gd name="T53" fmla="*/ 900 h 1182"/>
                <a:gd name="T54" fmla="*/ 897 w 2019"/>
                <a:gd name="T55" fmla="*/ 784 h 1182"/>
                <a:gd name="T56" fmla="*/ 755 w 2019"/>
                <a:gd name="T57" fmla="*/ 668 h 1182"/>
                <a:gd name="T58" fmla="*/ 797 w 2019"/>
                <a:gd name="T59" fmla="*/ 553 h 1182"/>
                <a:gd name="T60" fmla="*/ 760 w 2019"/>
                <a:gd name="T61" fmla="*/ 437 h 1182"/>
                <a:gd name="T62" fmla="*/ 1591 w 2019"/>
                <a:gd name="T63" fmla="*/ 387 h 1182"/>
                <a:gd name="T64" fmla="*/ 1552 w 2019"/>
                <a:gd name="T65" fmla="*/ 503 h 1182"/>
                <a:gd name="T66" fmla="*/ 1525 w 2019"/>
                <a:gd name="T67" fmla="*/ 618 h 1182"/>
                <a:gd name="T68" fmla="*/ 1453 w 2019"/>
                <a:gd name="T69" fmla="*/ 734 h 1182"/>
                <a:gd name="T70" fmla="*/ 1623 w 2019"/>
                <a:gd name="T71" fmla="*/ 792 h 1182"/>
                <a:gd name="T72" fmla="*/ 1681 w 2019"/>
                <a:gd name="T73" fmla="*/ 878 h 1182"/>
                <a:gd name="T74" fmla="*/ 1711 w 2019"/>
                <a:gd name="T75" fmla="*/ 994 h 1182"/>
                <a:gd name="T76" fmla="*/ 1657 w 2019"/>
                <a:gd name="T77" fmla="*/ 1110 h 1182"/>
                <a:gd name="T78" fmla="*/ 1824 w 2019"/>
                <a:gd name="T79" fmla="*/ 1081 h 1182"/>
                <a:gd name="T80" fmla="*/ 2019 w 2019"/>
                <a:gd name="T81" fmla="*/ 869 h 1182"/>
                <a:gd name="T82" fmla="*/ 969 w 2019"/>
                <a:gd name="T83" fmla="*/ 459 h 1182"/>
                <a:gd name="T84" fmla="*/ 859 w 2019"/>
                <a:gd name="T85" fmla="*/ 574 h 1182"/>
                <a:gd name="T86" fmla="*/ 1045 w 2019"/>
                <a:gd name="T87" fmla="*/ 690 h 1182"/>
                <a:gd name="T88" fmla="*/ 1048 w 2019"/>
                <a:gd name="T89" fmla="*/ 806 h 1182"/>
                <a:gd name="T90" fmla="*/ 1016 w 2019"/>
                <a:gd name="T91" fmla="*/ 921 h 1182"/>
                <a:gd name="T92" fmla="*/ 1016 w 2019"/>
                <a:gd name="T93" fmla="*/ 1066 h 1182"/>
                <a:gd name="T94" fmla="*/ 494 w 2019"/>
                <a:gd name="T95" fmla="*/ 1037 h 1182"/>
                <a:gd name="T96" fmla="*/ 592 w 2019"/>
                <a:gd name="T97" fmla="*/ 921 h 1182"/>
                <a:gd name="T98" fmla="*/ 529 w 2019"/>
                <a:gd name="T99" fmla="*/ 806 h 1182"/>
                <a:gd name="T100" fmla="*/ 275 w 2019"/>
                <a:gd name="T101" fmla="*/ 690 h 1182"/>
                <a:gd name="T102" fmla="*/ 380 w 2019"/>
                <a:gd name="T103" fmla="*/ 574 h 1182"/>
                <a:gd name="T104" fmla="*/ 517 w 2019"/>
                <a:gd name="T105" fmla="*/ 459 h 1182"/>
                <a:gd name="T106" fmla="*/ 601 w 2019"/>
                <a:gd name="T107" fmla="*/ 329 h 1182"/>
                <a:gd name="T108" fmla="*/ 580 w 2019"/>
                <a:gd name="T109" fmla="*/ 214 h 1182"/>
                <a:gd name="T110" fmla="*/ 621 w 2019"/>
                <a:gd name="T111" fmla="*/ 98 h 1182"/>
                <a:gd name="T112" fmla="*/ 1074 w 2019"/>
                <a:gd name="T113" fmla="*/ 156 h 1182"/>
                <a:gd name="T114" fmla="*/ 940 w 2019"/>
                <a:gd name="T115" fmla="*/ 27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9" h="1182">
                  <a:moveTo>
                    <a:pt x="2000" y="851"/>
                  </a:moveTo>
                  <a:cubicBezTo>
                    <a:pt x="1990" y="851"/>
                    <a:pt x="1981" y="859"/>
                    <a:pt x="1981" y="869"/>
                  </a:cubicBezTo>
                  <a:cubicBezTo>
                    <a:pt x="1981" y="877"/>
                    <a:pt x="1986" y="884"/>
                    <a:pt x="1993" y="887"/>
                  </a:cubicBezTo>
                  <a:cubicBezTo>
                    <a:pt x="1987" y="947"/>
                    <a:pt x="1937" y="994"/>
                    <a:pt x="1875" y="994"/>
                  </a:cubicBezTo>
                  <a:cubicBezTo>
                    <a:pt x="1790" y="994"/>
                    <a:pt x="1790" y="994"/>
                    <a:pt x="1790" y="994"/>
                  </a:cubicBezTo>
                  <a:cubicBezTo>
                    <a:pt x="1779" y="994"/>
                    <a:pt x="1769" y="1004"/>
                    <a:pt x="1769" y="1016"/>
                  </a:cubicBezTo>
                  <a:cubicBezTo>
                    <a:pt x="1769" y="1027"/>
                    <a:pt x="1779" y="1037"/>
                    <a:pt x="1790" y="1037"/>
                  </a:cubicBezTo>
                  <a:cubicBezTo>
                    <a:pt x="1842" y="1037"/>
                    <a:pt x="1842" y="1037"/>
                    <a:pt x="1842" y="1037"/>
                  </a:cubicBezTo>
                  <a:cubicBezTo>
                    <a:pt x="1846" y="1037"/>
                    <a:pt x="1849" y="1040"/>
                    <a:pt x="1849" y="1045"/>
                  </a:cubicBezTo>
                  <a:cubicBezTo>
                    <a:pt x="1849" y="1049"/>
                    <a:pt x="1846" y="1052"/>
                    <a:pt x="1842" y="1052"/>
                  </a:cubicBezTo>
                  <a:cubicBezTo>
                    <a:pt x="1796" y="1052"/>
                    <a:pt x="1796" y="1052"/>
                    <a:pt x="1796" y="1052"/>
                  </a:cubicBezTo>
                  <a:cubicBezTo>
                    <a:pt x="1785" y="1052"/>
                    <a:pt x="1775" y="1061"/>
                    <a:pt x="1775" y="1073"/>
                  </a:cubicBezTo>
                  <a:cubicBezTo>
                    <a:pt x="1775" y="1085"/>
                    <a:pt x="1785" y="1095"/>
                    <a:pt x="1796" y="1095"/>
                  </a:cubicBezTo>
                  <a:cubicBezTo>
                    <a:pt x="1824" y="1095"/>
                    <a:pt x="1824" y="1095"/>
                    <a:pt x="1824" y="1095"/>
                  </a:cubicBezTo>
                  <a:cubicBezTo>
                    <a:pt x="1828" y="1095"/>
                    <a:pt x="1831" y="1098"/>
                    <a:pt x="1831" y="1102"/>
                  </a:cubicBezTo>
                  <a:cubicBezTo>
                    <a:pt x="1831" y="1106"/>
                    <a:pt x="1828" y="1110"/>
                    <a:pt x="1824" y="1110"/>
                  </a:cubicBezTo>
                  <a:cubicBezTo>
                    <a:pt x="1765" y="1110"/>
                    <a:pt x="1765" y="1110"/>
                    <a:pt x="1765" y="1110"/>
                  </a:cubicBezTo>
                  <a:cubicBezTo>
                    <a:pt x="1753" y="1110"/>
                    <a:pt x="1744" y="1119"/>
                    <a:pt x="1744" y="1131"/>
                  </a:cubicBezTo>
                  <a:cubicBezTo>
                    <a:pt x="1744" y="1143"/>
                    <a:pt x="1753" y="1153"/>
                    <a:pt x="1765" y="1153"/>
                  </a:cubicBezTo>
                  <a:cubicBezTo>
                    <a:pt x="1788" y="1153"/>
                    <a:pt x="1788" y="1153"/>
                    <a:pt x="1788" y="1153"/>
                  </a:cubicBezTo>
                  <a:cubicBezTo>
                    <a:pt x="1792" y="1153"/>
                    <a:pt x="1796" y="1156"/>
                    <a:pt x="1796" y="1160"/>
                  </a:cubicBezTo>
                  <a:cubicBezTo>
                    <a:pt x="1796" y="1164"/>
                    <a:pt x="1792" y="1167"/>
                    <a:pt x="1788" y="1167"/>
                  </a:cubicBezTo>
                  <a:cubicBezTo>
                    <a:pt x="1649" y="1167"/>
                    <a:pt x="1649" y="1167"/>
                    <a:pt x="1649" y="1167"/>
                  </a:cubicBezTo>
                  <a:cubicBezTo>
                    <a:pt x="1637" y="1167"/>
                    <a:pt x="1628" y="1158"/>
                    <a:pt x="1628" y="1146"/>
                  </a:cubicBezTo>
                  <a:cubicBezTo>
                    <a:pt x="1628" y="1134"/>
                    <a:pt x="1637" y="1124"/>
                    <a:pt x="1649" y="1124"/>
                  </a:cubicBezTo>
                  <a:cubicBezTo>
                    <a:pt x="1657" y="1124"/>
                    <a:pt x="1657" y="1124"/>
                    <a:pt x="1657" y="1124"/>
                  </a:cubicBezTo>
                  <a:cubicBezTo>
                    <a:pt x="1669" y="1124"/>
                    <a:pt x="1679" y="1114"/>
                    <a:pt x="1679" y="1102"/>
                  </a:cubicBezTo>
                  <a:cubicBezTo>
                    <a:pt x="1679" y="1090"/>
                    <a:pt x="1669" y="1081"/>
                    <a:pt x="1657" y="1081"/>
                  </a:cubicBezTo>
                  <a:cubicBezTo>
                    <a:pt x="1634" y="1081"/>
                    <a:pt x="1634" y="1081"/>
                    <a:pt x="1634" y="1081"/>
                  </a:cubicBezTo>
                  <a:cubicBezTo>
                    <a:pt x="1630" y="1081"/>
                    <a:pt x="1627" y="1077"/>
                    <a:pt x="1627" y="1073"/>
                  </a:cubicBezTo>
                  <a:cubicBezTo>
                    <a:pt x="1627" y="1069"/>
                    <a:pt x="1630" y="1066"/>
                    <a:pt x="1634" y="1066"/>
                  </a:cubicBezTo>
                  <a:cubicBezTo>
                    <a:pt x="1692" y="1066"/>
                    <a:pt x="1692" y="1066"/>
                    <a:pt x="1692" y="1066"/>
                  </a:cubicBezTo>
                  <a:cubicBezTo>
                    <a:pt x="1704" y="1066"/>
                    <a:pt x="1714" y="1056"/>
                    <a:pt x="1714" y="1045"/>
                  </a:cubicBezTo>
                  <a:cubicBezTo>
                    <a:pt x="1714" y="1033"/>
                    <a:pt x="1704" y="1023"/>
                    <a:pt x="1692" y="1023"/>
                  </a:cubicBezTo>
                  <a:cubicBezTo>
                    <a:pt x="1505" y="1023"/>
                    <a:pt x="1505" y="1023"/>
                    <a:pt x="1505" y="1023"/>
                  </a:cubicBezTo>
                  <a:cubicBezTo>
                    <a:pt x="1501" y="1023"/>
                    <a:pt x="1497" y="1020"/>
                    <a:pt x="1497" y="1016"/>
                  </a:cubicBezTo>
                  <a:cubicBezTo>
                    <a:pt x="1497" y="1012"/>
                    <a:pt x="1501" y="1008"/>
                    <a:pt x="1505" y="1008"/>
                  </a:cubicBezTo>
                  <a:cubicBezTo>
                    <a:pt x="1711" y="1008"/>
                    <a:pt x="1711" y="1008"/>
                    <a:pt x="1711" y="1008"/>
                  </a:cubicBezTo>
                  <a:cubicBezTo>
                    <a:pt x="1723" y="1008"/>
                    <a:pt x="1732" y="999"/>
                    <a:pt x="1732" y="987"/>
                  </a:cubicBezTo>
                  <a:cubicBezTo>
                    <a:pt x="1732" y="975"/>
                    <a:pt x="1723" y="965"/>
                    <a:pt x="1711" y="965"/>
                  </a:cubicBezTo>
                  <a:cubicBezTo>
                    <a:pt x="1503" y="965"/>
                    <a:pt x="1503" y="965"/>
                    <a:pt x="1503" y="965"/>
                  </a:cubicBezTo>
                  <a:cubicBezTo>
                    <a:pt x="1499" y="965"/>
                    <a:pt x="1496" y="962"/>
                    <a:pt x="1496" y="958"/>
                  </a:cubicBezTo>
                  <a:cubicBezTo>
                    <a:pt x="1496" y="954"/>
                    <a:pt x="1499" y="950"/>
                    <a:pt x="1503" y="950"/>
                  </a:cubicBezTo>
                  <a:cubicBezTo>
                    <a:pt x="1696" y="950"/>
                    <a:pt x="1696" y="950"/>
                    <a:pt x="1696" y="950"/>
                  </a:cubicBezTo>
                  <a:cubicBezTo>
                    <a:pt x="1708" y="950"/>
                    <a:pt x="1718" y="941"/>
                    <a:pt x="1718" y="929"/>
                  </a:cubicBezTo>
                  <a:cubicBezTo>
                    <a:pt x="1718" y="917"/>
                    <a:pt x="1708" y="907"/>
                    <a:pt x="1696" y="907"/>
                  </a:cubicBezTo>
                  <a:cubicBezTo>
                    <a:pt x="1549" y="907"/>
                    <a:pt x="1549" y="907"/>
                    <a:pt x="1549" y="907"/>
                  </a:cubicBezTo>
                  <a:cubicBezTo>
                    <a:pt x="1545" y="907"/>
                    <a:pt x="1542" y="904"/>
                    <a:pt x="1542" y="900"/>
                  </a:cubicBezTo>
                  <a:cubicBezTo>
                    <a:pt x="1542" y="896"/>
                    <a:pt x="1545" y="893"/>
                    <a:pt x="1549" y="893"/>
                  </a:cubicBezTo>
                  <a:cubicBezTo>
                    <a:pt x="1681" y="893"/>
                    <a:pt x="1681" y="893"/>
                    <a:pt x="1681" y="893"/>
                  </a:cubicBezTo>
                  <a:cubicBezTo>
                    <a:pt x="1701" y="893"/>
                    <a:pt x="1717" y="877"/>
                    <a:pt x="1717" y="857"/>
                  </a:cubicBezTo>
                  <a:cubicBezTo>
                    <a:pt x="1717" y="837"/>
                    <a:pt x="1701" y="821"/>
                    <a:pt x="1681" y="821"/>
                  </a:cubicBezTo>
                  <a:cubicBezTo>
                    <a:pt x="1673" y="821"/>
                    <a:pt x="1673" y="821"/>
                    <a:pt x="1673" y="821"/>
                  </a:cubicBezTo>
                  <a:cubicBezTo>
                    <a:pt x="1669" y="821"/>
                    <a:pt x="1665" y="817"/>
                    <a:pt x="1665" y="813"/>
                  </a:cubicBezTo>
                  <a:cubicBezTo>
                    <a:pt x="1665" y="809"/>
                    <a:pt x="1669" y="806"/>
                    <a:pt x="1673" y="806"/>
                  </a:cubicBezTo>
                  <a:cubicBezTo>
                    <a:pt x="1682" y="806"/>
                    <a:pt x="1682" y="806"/>
                    <a:pt x="1682" y="806"/>
                  </a:cubicBezTo>
                  <a:cubicBezTo>
                    <a:pt x="1694" y="806"/>
                    <a:pt x="1703" y="796"/>
                    <a:pt x="1703" y="784"/>
                  </a:cubicBezTo>
                  <a:cubicBezTo>
                    <a:pt x="1703" y="772"/>
                    <a:pt x="1694" y="763"/>
                    <a:pt x="1682" y="763"/>
                  </a:cubicBezTo>
                  <a:cubicBezTo>
                    <a:pt x="1606" y="763"/>
                    <a:pt x="1606" y="763"/>
                    <a:pt x="1606" y="763"/>
                  </a:cubicBezTo>
                  <a:cubicBezTo>
                    <a:pt x="1594" y="763"/>
                    <a:pt x="1585" y="772"/>
                    <a:pt x="1585" y="784"/>
                  </a:cubicBezTo>
                  <a:cubicBezTo>
                    <a:pt x="1585" y="796"/>
                    <a:pt x="1594" y="806"/>
                    <a:pt x="1606" y="806"/>
                  </a:cubicBezTo>
                  <a:cubicBezTo>
                    <a:pt x="1623" y="806"/>
                    <a:pt x="1623" y="806"/>
                    <a:pt x="1623" y="806"/>
                  </a:cubicBezTo>
                  <a:cubicBezTo>
                    <a:pt x="1627" y="806"/>
                    <a:pt x="1630" y="809"/>
                    <a:pt x="1630" y="813"/>
                  </a:cubicBezTo>
                  <a:cubicBezTo>
                    <a:pt x="1630" y="817"/>
                    <a:pt x="1627" y="821"/>
                    <a:pt x="1623" y="821"/>
                  </a:cubicBezTo>
                  <a:cubicBezTo>
                    <a:pt x="1454" y="821"/>
                    <a:pt x="1454" y="821"/>
                    <a:pt x="1454" y="821"/>
                  </a:cubicBezTo>
                  <a:cubicBezTo>
                    <a:pt x="1450" y="821"/>
                    <a:pt x="1447" y="817"/>
                    <a:pt x="1447" y="813"/>
                  </a:cubicBezTo>
                  <a:cubicBezTo>
                    <a:pt x="1447" y="809"/>
                    <a:pt x="1450" y="806"/>
                    <a:pt x="1454" y="806"/>
                  </a:cubicBezTo>
                  <a:cubicBezTo>
                    <a:pt x="1548" y="806"/>
                    <a:pt x="1548" y="806"/>
                    <a:pt x="1548" y="806"/>
                  </a:cubicBezTo>
                  <a:cubicBezTo>
                    <a:pt x="1560" y="806"/>
                    <a:pt x="1570" y="796"/>
                    <a:pt x="1570" y="784"/>
                  </a:cubicBezTo>
                  <a:cubicBezTo>
                    <a:pt x="1570" y="772"/>
                    <a:pt x="1560" y="763"/>
                    <a:pt x="1548" y="763"/>
                  </a:cubicBezTo>
                  <a:cubicBezTo>
                    <a:pt x="1320" y="763"/>
                    <a:pt x="1320" y="763"/>
                    <a:pt x="1320" y="763"/>
                  </a:cubicBezTo>
                  <a:cubicBezTo>
                    <a:pt x="1316" y="763"/>
                    <a:pt x="1313" y="759"/>
                    <a:pt x="1313" y="755"/>
                  </a:cubicBezTo>
                  <a:cubicBezTo>
                    <a:pt x="1313" y="751"/>
                    <a:pt x="1316" y="748"/>
                    <a:pt x="1320" y="748"/>
                  </a:cubicBezTo>
                  <a:cubicBezTo>
                    <a:pt x="1453" y="748"/>
                    <a:pt x="1453" y="748"/>
                    <a:pt x="1453" y="748"/>
                  </a:cubicBezTo>
                  <a:cubicBezTo>
                    <a:pt x="1465" y="748"/>
                    <a:pt x="1475" y="738"/>
                    <a:pt x="1475" y="727"/>
                  </a:cubicBezTo>
                  <a:cubicBezTo>
                    <a:pt x="1475" y="715"/>
                    <a:pt x="1465" y="705"/>
                    <a:pt x="1453" y="705"/>
                  </a:cubicBezTo>
                  <a:cubicBezTo>
                    <a:pt x="1287" y="705"/>
                    <a:pt x="1287" y="705"/>
                    <a:pt x="1287" y="705"/>
                  </a:cubicBezTo>
                  <a:cubicBezTo>
                    <a:pt x="1283" y="705"/>
                    <a:pt x="1279" y="702"/>
                    <a:pt x="1279" y="698"/>
                  </a:cubicBezTo>
                  <a:cubicBezTo>
                    <a:pt x="1279" y="694"/>
                    <a:pt x="1283" y="690"/>
                    <a:pt x="1287" y="690"/>
                  </a:cubicBezTo>
                  <a:cubicBezTo>
                    <a:pt x="1435" y="690"/>
                    <a:pt x="1435" y="690"/>
                    <a:pt x="1435" y="690"/>
                  </a:cubicBezTo>
                  <a:cubicBezTo>
                    <a:pt x="1447" y="690"/>
                    <a:pt x="1457" y="681"/>
                    <a:pt x="1457" y="669"/>
                  </a:cubicBezTo>
                  <a:cubicBezTo>
                    <a:pt x="1457" y="657"/>
                    <a:pt x="1447" y="647"/>
                    <a:pt x="1435" y="647"/>
                  </a:cubicBezTo>
                  <a:cubicBezTo>
                    <a:pt x="1067" y="647"/>
                    <a:pt x="1067" y="647"/>
                    <a:pt x="1067" y="647"/>
                  </a:cubicBezTo>
                  <a:cubicBezTo>
                    <a:pt x="1063" y="647"/>
                    <a:pt x="1060" y="644"/>
                    <a:pt x="1060" y="640"/>
                  </a:cubicBezTo>
                  <a:cubicBezTo>
                    <a:pt x="1060" y="636"/>
                    <a:pt x="1063" y="633"/>
                    <a:pt x="1067" y="633"/>
                  </a:cubicBezTo>
                  <a:cubicBezTo>
                    <a:pt x="1525" y="633"/>
                    <a:pt x="1525" y="633"/>
                    <a:pt x="1525" y="633"/>
                  </a:cubicBezTo>
                  <a:cubicBezTo>
                    <a:pt x="1537" y="633"/>
                    <a:pt x="1547" y="623"/>
                    <a:pt x="1547" y="611"/>
                  </a:cubicBezTo>
                  <a:cubicBezTo>
                    <a:pt x="1547" y="599"/>
                    <a:pt x="1537" y="589"/>
                    <a:pt x="1525" y="589"/>
                  </a:cubicBezTo>
                  <a:cubicBezTo>
                    <a:pt x="1018" y="589"/>
                    <a:pt x="1018" y="589"/>
                    <a:pt x="1018" y="589"/>
                  </a:cubicBezTo>
                  <a:cubicBezTo>
                    <a:pt x="1014" y="589"/>
                    <a:pt x="1011" y="586"/>
                    <a:pt x="1011" y="582"/>
                  </a:cubicBezTo>
                  <a:cubicBezTo>
                    <a:pt x="1011" y="578"/>
                    <a:pt x="1014" y="575"/>
                    <a:pt x="1018" y="575"/>
                  </a:cubicBezTo>
                  <a:cubicBezTo>
                    <a:pt x="1527" y="575"/>
                    <a:pt x="1527" y="575"/>
                    <a:pt x="1527" y="575"/>
                  </a:cubicBezTo>
                  <a:cubicBezTo>
                    <a:pt x="1539" y="575"/>
                    <a:pt x="1549" y="565"/>
                    <a:pt x="1549" y="553"/>
                  </a:cubicBezTo>
                  <a:cubicBezTo>
                    <a:pt x="1549" y="541"/>
                    <a:pt x="1539" y="532"/>
                    <a:pt x="1527" y="532"/>
                  </a:cubicBezTo>
                  <a:cubicBezTo>
                    <a:pt x="1038" y="532"/>
                    <a:pt x="1038" y="532"/>
                    <a:pt x="1038" y="532"/>
                  </a:cubicBezTo>
                  <a:cubicBezTo>
                    <a:pt x="1034" y="532"/>
                    <a:pt x="1031" y="528"/>
                    <a:pt x="1031" y="524"/>
                  </a:cubicBezTo>
                  <a:cubicBezTo>
                    <a:pt x="1031" y="520"/>
                    <a:pt x="1034" y="517"/>
                    <a:pt x="1038" y="517"/>
                  </a:cubicBezTo>
                  <a:cubicBezTo>
                    <a:pt x="1552" y="517"/>
                    <a:pt x="1552" y="517"/>
                    <a:pt x="1552" y="517"/>
                  </a:cubicBezTo>
                  <a:cubicBezTo>
                    <a:pt x="1564" y="517"/>
                    <a:pt x="1573" y="507"/>
                    <a:pt x="1573" y="495"/>
                  </a:cubicBezTo>
                  <a:cubicBezTo>
                    <a:pt x="1573" y="483"/>
                    <a:pt x="1564" y="474"/>
                    <a:pt x="1552" y="474"/>
                  </a:cubicBezTo>
                  <a:cubicBezTo>
                    <a:pt x="1038" y="474"/>
                    <a:pt x="1038" y="474"/>
                    <a:pt x="1038" y="474"/>
                  </a:cubicBezTo>
                  <a:cubicBezTo>
                    <a:pt x="1034" y="474"/>
                    <a:pt x="1031" y="470"/>
                    <a:pt x="1031" y="466"/>
                  </a:cubicBezTo>
                  <a:cubicBezTo>
                    <a:pt x="1031" y="462"/>
                    <a:pt x="1034" y="459"/>
                    <a:pt x="1038" y="459"/>
                  </a:cubicBezTo>
                  <a:cubicBezTo>
                    <a:pt x="1591" y="459"/>
                    <a:pt x="1591" y="459"/>
                    <a:pt x="1591" y="459"/>
                  </a:cubicBezTo>
                  <a:cubicBezTo>
                    <a:pt x="1603" y="459"/>
                    <a:pt x="1612" y="449"/>
                    <a:pt x="1612" y="437"/>
                  </a:cubicBezTo>
                  <a:cubicBezTo>
                    <a:pt x="1612" y="426"/>
                    <a:pt x="1603" y="416"/>
                    <a:pt x="1591" y="416"/>
                  </a:cubicBezTo>
                  <a:cubicBezTo>
                    <a:pt x="854" y="416"/>
                    <a:pt x="854" y="416"/>
                    <a:pt x="854" y="416"/>
                  </a:cubicBezTo>
                  <a:cubicBezTo>
                    <a:pt x="850" y="416"/>
                    <a:pt x="847" y="413"/>
                    <a:pt x="847" y="409"/>
                  </a:cubicBezTo>
                  <a:cubicBezTo>
                    <a:pt x="847" y="405"/>
                    <a:pt x="850" y="401"/>
                    <a:pt x="854" y="401"/>
                  </a:cubicBezTo>
                  <a:cubicBezTo>
                    <a:pt x="1591" y="401"/>
                    <a:pt x="1591" y="401"/>
                    <a:pt x="1591" y="401"/>
                  </a:cubicBezTo>
                  <a:cubicBezTo>
                    <a:pt x="1603" y="401"/>
                    <a:pt x="1612" y="392"/>
                    <a:pt x="1612" y="380"/>
                  </a:cubicBezTo>
                  <a:cubicBezTo>
                    <a:pt x="1612" y="368"/>
                    <a:pt x="1603" y="358"/>
                    <a:pt x="1591" y="358"/>
                  </a:cubicBezTo>
                  <a:cubicBezTo>
                    <a:pt x="902" y="358"/>
                    <a:pt x="902" y="358"/>
                    <a:pt x="902" y="358"/>
                  </a:cubicBezTo>
                  <a:cubicBezTo>
                    <a:pt x="902" y="358"/>
                    <a:pt x="902" y="358"/>
                    <a:pt x="902" y="358"/>
                  </a:cubicBezTo>
                  <a:cubicBezTo>
                    <a:pt x="885" y="358"/>
                    <a:pt x="885" y="358"/>
                    <a:pt x="885" y="358"/>
                  </a:cubicBezTo>
                  <a:cubicBezTo>
                    <a:pt x="882" y="357"/>
                    <a:pt x="880" y="354"/>
                    <a:pt x="880" y="351"/>
                  </a:cubicBezTo>
                  <a:cubicBezTo>
                    <a:pt x="880" y="347"/>
                    <a:pt x="883" y="343"/>
                    <a:pt x="888" y="343"/>
                  </a:cubicBezTo>
                  <a:cubicBezTo>
                    <a:pt x="1553" y="343"/>
                    <a:pt x="1553" y="343"/>
                    <a:pt x="1553" y="343"/>
                  </a:cubicBezTo>
                  <a:cubicBezTo>
                    <a:pt x="1565" y="343"/>
                    <a:pt x="1574" y="334"/>
                    <a:pt x="1574" y="322"/>
                  </a:cubicBezTo>
                  <a:cubicBezTo>
                    <a:pt x="1574" y="310"/>
                    <a:pt x="1565" y="300"/>
                    <a:pt x="1553" y="300"/>
                  </a:cubicBezTo>
                  <a:cubicBezTo>
                    <a:pt x="940" y="300"/>
                    <a:pt x="940" y="300"/>
                    <a:pt x="940" y="300"/>
                  </a:cubicBezTo>
                  <a:cubicBezTo>
                    <a:pt x="936" y="300"/>
                    <a:pt x="932" y="297"/>
                    <a:pt x="932" y="293"/>
                  </a:cubicBezTo>
                  <a:cubicBezTo>
                    <a:pt x="932" y="289"/>
                    <a:pt x="936" y="286"/>
                    <a:pt x="940" y="286"/>
                  </a:cubicBezTo>
                  <a:cubicBezTo>
                    <a:pt x="1682" y="286"/>
                    <a:pt x="1682" y="286"/>
                    <a:pt x="1682" y="286"/>
                  </a:cubicBezTo>
                  <a:cubicBezTo>
                    <a:pt x="1694" y="286"/>
                    <a:pt x="1704" y="276"/>
                    <a:pt x="1704" y="264"/>
                  </a:cubicBezTo>
                  <a:cubicBezTo>
                    <a:pt x="1704" y="252"/>
                    <a:pt x="1694" y="242"/>
                    <a:pt x="1682" y="242"/>
                  </a:cubicBezTo>
                  <a:cubicBezTo>
                    <a:pt x="1144" y="242"/>
                    <a:pt x="1144" y="242"/>
                    <a:pt x="1144" y="242"/>
                  </a:cubicBezTo>
                  <a:cubicBezTo>
                    <a:pt x="1140" y="242"/>
                    <a:pt x="1136" y="239"/>
                    <a:pt x="1136" y="235"/>
                  </a:cubicBezTo>
                  <a:cubicBezTo>
                    <a:pt x="1136" y="231"/>
                    <a:pt x="1140" y="228"/>
                    <a:pt x="1144" y="228"/>
                  </a:cubicBezTo>
                  <a:cubicBezTo>
                    <a:pt x="1685" y="228"/>
                    <a:pt x="1685" y="228"/>
                    <a:pt x="1685" y="228"/>
                  </a:cubicBezTo>
                  <a:cubicBezTo>
                    <a:pt x="1697" y="228"/>
                    <a:pt x="1707" y="218"/>
                    <a:pt x="1707" y="206"/>
                  </a:cubicBezTo>
                  <a:cubicBezTo>
                    <a:pt x="1707" y="194"/>
                    <a:pt x="1697" y="185"/>
                    <a:pt x="1685" y="185"/>
                  </a:cubicBezTo>
                  <a:cubicBezTo>
                    <a:pt x="1074" y="185"/>
                    <a:pt x="1074" y="185"/>
                    <a:pt x="1074" y="185"/>
                  </a:cubicBezTo>
                  <a:cubicBezTo>
                    <a:pt x="1070" y="185"/>
                    <a:pt x="1067" y="181"/>
                    <a:pt x="1067" y="177"/>
                  </a:cubicBezTo>
                  <a:cubicBezTo>
                    <a:pt x="1067" y="173"/>
                    <a:pt x="1070" y="170"/>
                    <a:pt x="1074" y="170"/>
                  </a:cubicBezTo>
                  <a:cubicBezTo>
                    <a:pt x="1692" y="170"/>
                    <a:pt x="1692" y="170"/>
                    <a:pt x="1692" y="170"/>
                  </a:cubicBezTo>
                  <a:cubicBezTo>
                    <a:pt x="1704" y="170"/>
                    <a:pt x="1714" y="160"/>
                    <a:pt x="1714" y="148"/>
                  </a:cubicBezTo>
                  <a:cubicBezTo>
                    <a:pt x="1714" y="137"/>
                    <a:pt x="1704" y="127"/>
                    <a:pt x="1692" y="127"/>
                  </a:cubicBezTo>
                  <a:cubicBezTo>
                    <a:pt x="1224" y="127"/>
                    <a:pt x="1224" y="127"/>
                    <a:pt x="1224" y="127"/>
                  </a:cubicBezTo>
                  <a:cubicBezTo>
                    <a:pt x="1220" y="127"/>
                    <a:pt x="1217" y="124"/>
                    <a:pt x="1217" y="120"/>
                  </a:cubicBezTo>
                  <a:cubicBezTo>
                    <a:pt x="1217" y="115"/>
                    <a:pt x="1220" y="112"/>
                    <a:pt x="1224" y="112"/>
                  </a:cubicBezTo>
                  <a:cubicBezTo>
                    <a:pt x="1236" y="112"/>
                    <a:pt x="1236" y="112"/>
                    <a:pt x="1236" y="112"/>
                  </a:cubicBezTo>
                  <a:cubicBezTo>
                    <a:pt x="1248" y="112"/>
                    <a:pt x="1257" y="103"/>
                    <a:pt x="1257" y="91"/>
                  </a:cubicBezTo>
                  <a:cubicBezTo>
                    <a:pt x="1257" y="79"/>
                    <a:pt x="1248" y="69"/>
                    <a:pt x="1236" y="69"/>
                  </a:cubicBezTo>
                  <a:cubicBezTo>
                    <a:pt x="621" y="69"/>
                    <a:pt x="621" y="69"/>
                    <a:pt x="621" y="69"/>
                  </a:cubicBezTo>
                  <a:cubicBezTo>
                    <a:pt x="609" y="69"/>
                    <a:pt x="599" y="79"/>
                    <a:pt x="599" y="91"/>
                  </a:cubicBezTo>
                  <a:cubicBezTo>
                    <a:pt x="599" y="103"/>
                    <a:pt x="609" y="112"/>
                    <a:pt x="621" y="112"/>
                  </a:cubicBezTo>
                  <a:cubicBezTo>
                    <a:pt x="754" y="112"/>
                    <a:pt x="754" y="112"/>
                    <a:pt x="754" y="112"/>
                  </a:cubicBezTo>
                  <a:cubicBezTo>
                    <a:pt x="758" y="112"/>
                    <a:pt x="761" y="115"/>
                    <a:pt x="761" y="120"/>
                  </a:cubicBezTo>
                  <a:cubicBezTo>
                    <a:pt x="761" y="124"/>
                    <a:pt x="758" y="127"/>
                    <a:pt x="754" y="127"/>
                  </a:cubicBezTo>
                  <a:cubicBezTo>
                    <a:pt x="560" y="127"/>
                    <a:pt x="560" y="127"/>
                    <a:pt x="560" y="127"/>
                  </a:cubicBezTo>
                  <a:cubicBezTo>
                    <a:pt x="548" y="127"/>
                    <a:pt x="539" y="137"/>
                    <a:pt x="539" y="148"/>
                  </a:cubicBezTo>
                  <a:cubicBezTo>
                    <a:pt x="539" y="160"/>
                    <a:pt x="548" y="170"/>
                    <a:pt x="560" y="170"/>
                  </a:cubicBezTo>
                  <a:cubicBezTo>
                    <a:pt x="748" y="170"/>
                    <a:pt x="748" y="170"/>
                    <a:pt x="748" y="170"/>
                  </a:cubicBezTo>
                  <a:cubicBezTo>
                    <a:pt x="752" y="170"/>
                    <a:pt x="755" y="173"/>
                    <a:pt x="755" y="177"/>
                  </a:cubicBezTo>
                  <a:cubicBezTo>
                    <a:pt x="755" y="181"/>
                    <a:pt x="752" y="185"/>
                    <a:pt x="748" y="185"/>
                  </a:cubicBezTo>
                  <a:cubicBezTo>
                    <a:pt x="580" y="185"/>
                    <a:pt x="580" y="185"/>
                    <a:pt x="580" y="185"/>
                  </a:cubicBezTo>
                  <a:cubicBezTo>
                    <a:pt x="568" y="185"/>
                    <a:pt x="558" y="194"/>
                    <a:pt x="558" y="206"/>
                  </a:cubicBezTo>
                  <a:cubicBezTo>
                    <a:pt x="558" y="218"/>
                    <a:pt x="568" y="228"/>
                    <a:pt x="580" y="228"/>
                  </a:cubicBezTo>
                  <a:cubicBezTo>
                    <a:pt x="733" y="228"/>
                    <a:pt x="733" y="228"/>
                    <a:pt x="733" y="228"/>
                  </a:cubicBezTo>
                  <a:cubicBezTo>
                    <a:pt x="737" y="228"/>
                    <a:pt x="741" y="231"/>
                    <a:pt x="741" y="235"/>
                  </a:cubicBezTo>
                  <a:cubicBezTo>
                    <a:pt x="741" y="239"/>
                    <a:pt x="737" y="242"/>
                    <a:pt x="733" y="242"/>
                  </a:cubicBezTo>
                  <a:cubicBezTo>
                    <a:pt x="599" y="242"/>
                    <a:pt x="599" y="242"/>
                    <a:pt x="599" y="242"/>
                  </a:cubicBezTo>
                  <a:cubicBezTo>
                    <a:pt x="587" y="242"/>
                    <a:pt x="578" y="252"/>
                    <a:pt x="578" y="264"/>
                  </a:cubicBezTo>
                  <a:cubicBezTo>
                    <a:pt x="578" y="276"/>
                    <a:pt x="587" y="286"/>
                    <a:pt x="599" y="286"/>
                  </a:cubicBezTo>
                  <a:cubicBezTo>
                    <a:pt x="720" y="286"/>
                    <a:pt x="720" y="286"/>
                    <a:pt x="720" y="286"/>
                  </a:cubicBezTo>
                  <a:cubicBezTo>
                    <a:pt x="724" y="286"/>
                    <a:pt x="728" y="289"/>
                    <a:pt x="728" y="293"/>
                  </a:cubicBezTo>
                  <a:cubicBezTo>
                    <a:pt x="728" y="297"/>
                    <a:pt x="724" y="300"/>
                    <a:pt x="720" y="300"/>
                  </a:cubicBezTo>
                  <a:cubicBezTo>
                    <a:pt x="601" y="300"/>
                    <a:pt x="601" y="300"/>
                    <a:pt x="601" y="300"/>
                  </a:cubicBezTo>
                  <a:cubicBezTo>
                    <a:pt x="589" y="300"/>
                    <a:pt x="579" y="310"/>
                    <a:pt x="579" y="322"/>
                  </a:cubicBezTo>
                  <a:cubicBezTo>
                    <a:pt x="579" y="334"/>
                    <a:pt x="589" y="343"/>
                    <a:pt x="601" y="343"/>
                  </a:cubicBezTo>
                  <a:cubicBezTo>
                    <a:pt x="624" y="343"/>
                    <a:pt x="624" y="343"/>
                    <a:pt x="624" y="343"/>
                  </a:cubicBezTo>
                  <a:cubicBezTo>
                    <a:pt x="628" y="343"/>
                    <a:pt x="631" y="347"/>
                    <a:pt x="631" y="351"/>
                  </a:cubicBezTo>
                  <a:cubicBezTo>
                    <a:pt x="631" y="355"/>
                    <a:pt x="628" y="358"/>
                    <a:pt x="624" y="358"/>
                  </a:cubicBezTo>
                  <a:cubicBezTo>
                    <a:pt x="525" y="358"/>
                    <a:pt x="525" y="358"/>
                    <a:pt x="525" y="358"/>
                  </a:cubicBezTo>
                  <a:cubicBezTo>
                    <a:pt x="524" y="358"/>
                    <a:pt x="523" y="358"/>
                    <a:pt x="521" y="358"/>
                  </a:cubicBezTo>
                  <a:cubicBezTo>
                    <a:pt x="156" y="358"/>
                    <a:pt x="156" y="358"/>
                    <a:pt x="156" y="358"/>
                  </a:cubicBezTo>
                  <a:cubicBezTo>
                    <a:pt x="152" y="358"/>
                    <a:pt x="149" y="354"/>
                    <a:pt x="149" y="350"/>
                  </a:cubicBezTo>
                  <a:cubicBezTo>
                    <a:pt x="149" y="346"/>
                    <a:pt x="152" y="343"/>
                    <a:pt x="156" y="343"/>
                  </a:cubicBezTo>
                  <a:cubicBezTo>
                    <a:pt x="366" y="343"/>
                    <a:pt x="366" y="343"/>
                    <a:pt x="366" y="343"/>
                  </a:cubicBezTo>
                  <a:cubicBezTo>
                    <a:pt x="377" y="343"/>
                    <a:pt x="387" y="333"/>
                    <a:pt x="387" y="322"/>
                  </a:cubicBezTo>
                  <a:cubicBezTo>
                    <a:pt x="387" y="310"/>
                    <a:pt x="377" y="300"/>
                    <a:pt x="366" y="300"/>
                  </a:cubicBezTo>
                  <a:cubicBezTo>
                    <a:pt x="21" y="300"/>
                    <a:pt x="21" y="300"/>
                    <a:pt x="21" y="300"/>
                  </a:cubicBezTo>
                  <a:cubicBezTo>
                    <a:pt x="17" y="300"/>
                    <a:pt x="14" y="297"/>
                    <a:pt x="14" y="293"/>
                  </a:cubicBezTo>
                  <a:cubicBezTo>
                    <a:pt x="14" y="289"/>
                    <a:pt x="17" y="285"/>
                    <a:pt x="21" y="285"/>
                  </a:cubicBezTo>
                  <a:cubicBezTo>
                    <a:pt x="345" y="285"/>
                    <a:pt x="345" y="285"/>
                    <a:pt x="345" y="285"/>
                  </a:cubicBezTo>
                  <a:cubicBezTo>
                    <a:pt x="357" y="285"/>
                    <a:pt x="367" y="276"/>
                    <a:pt x="367" y="264"/>
                  </a:cubicBezTo>
                  <a:cubicBezTo>
                    <a:pt x="367" y="252"/>
                    <a:pt x="357" y="242"/>
                    <a:pt x="345" y="242"/>
                  </a:cubicBezTo>
                  <a:cubicBezTo>
                    <a:pt x="58" y="242"/>
                    <a:pt x="58" y="242"/>
                    <a:pt x="58" y="242"/>
                  </a:cubicBezTo>
                  <a:cubicBezTo>
                    <a:pt x="54" y="242"/>
                    <a:pt x="51" y="239"/>
                    <a:pt x="51" y="235"/>
                  </a:cubicBezTo>
                  <a:cubicBezTo>
                    <a:pt x="51" y="231"/>
                    <a:pt x="54" y="228"/>
                    <a:pt x="58" y="228"/>
                  </a:cubicBezTo>
                  <a:cubicBezTo>
                    <a:pt x="236" y="228"/>
                    <a:pt x="236" y="228"/>
                    <a:pt x="236" y="228"/>
                  </a:cubicBezTo>
                  <a:cubicBezTo>
                    <a:pt x="248" y="228"/>
                    <a:pt x="258" y="218"/>
                    <a:pt x="258" y="206"/>
                  </a:cubicBezTo>
                  <a:cubicBezTo>
                    <a:pt x="258" y="194"/>
                    <a:pt x="248" y="184"/>
                    <a:pt x="236" y="184"/>
                  </a:cubicBezTo>
                  <a:cubicBezTo>
                    <a:pt x="71" y="184"/>
                    <a:pt x="71" y="184"/>
                    <a:pt x="71" y="184"/>
                  </a:cubicBezTo>
                  <a:cubicBezTo>
                    <a:pt x="67" y="184"/>
                    <a:pt x="63" y="181"/>
                    <a:pt x="63" y="177"/>
                  </a:cubicBezTo>
                  <a:cubicBezTo>
                    <a:pt x="63" y="173"/>
                    <a:pt x="67" y="170"/>
                    <a:pt x="71" y="170"/>
                  </a:cubicBezTo>
                  <a:cubicBezTo>
                    <a:pt x="199" y="170"/>
                    <a:pt x="199" y="170"/>
                    <a:pt x="199" y="170"/>
                  </a:cubicBezTo>
                  <a:cubicBezTo>
                    <a:pt x="272" y="170"/>
                    <a:pt x="332" y="110"/>
                    <a:pt x="332" y="37"/>
                  </a:cubicBezTo>
                  <a:cubicBezTo>
                    <a:pt x="343" y="37"/>
                    <a:pt x="343" y="37"/>
                    <a:pt x="343" y="37"/>
                  </a:cubicBezTo>
                  <a:cubicBezTo>
                    <a:pt x="343" y="0"/>
                    <a:pt x="343" y="0"/>
                    <a:pt x="343" y="0"/>
                  </a:cubicBezTo>
                  <a:cubicBezTo>
                    <a:pt x="305" y="0"/>
                    <a:pt x="305" y="0"/>
                    <a:pt x="305" y="0"/>
                  </a:cubicBezTo>
                  <a:cubicBezTo>
                    <a:pt x="305" y="37"/>
                    <a:pt x="305" y="37"/>
                    <a:pt x="305" y="37"/>
                  </a:cubicBezTo>
                  <a:cubicBezTo>
                    <a:pt x="317" y="37"/>
                    <a:pt x="317" y="37"/>
                    <a:pt x="317" y="37"/>
                  </a:cubicBezTo>
                  <a:cubicBezTo>
                    <a:pt x="317" y="103"/>
                    <a:pt x="264" y="155"/>
                    <a:pt x="199" y="155"/>
                  </a:cubicBezTo>
                  <a:cubicBezTo>
                    <a:pt x="71" y="155"/>
                    <a:pt x="71" y="155"/>
                    <a:pt x="71" y="155"/>
                  </a:cubicBezTo>
                  <a:cubicBezTo>
                    <a:pt x="59" y="155"/>
                    <a:pt x="49" y="165"/>
                    <a:pt x="49" y="177"/>
                  </a:cubicBezTo>
                  <a:cubicBezTo>
                    <a:pt x="49" y="189"/>
                    <a:pt x="59" y="199"/>
                    <a:pt x="71" y="199"/>
                  </a:cubicBezTo>
                  <a:cubicBezTo>
                    <a:pt x="236" y="199"/>
                    <a:pt x="236" y="199"/>
                    <a:pt x="236" y="199"/>
                  </a:cubicBezTo>
                  <a:cubicBezTo>
                    <a:pt x="240" y="199"/>
                    <a:pt x="243" y="202"/>
                    <a:pt x="243" y="206"/>
                  </a:cubicBezTo>
                  <a:cubicBezTo>
                    <a:pt x="243" y="210"/>
                    <a:pt x="240" y="213"/>
                    <a:pt x="236" y="213"/>
                  </a:cubicBezTo>
                  <a:cubicBezTo>
                    <a:pt x="58" y="213"/>
                    <a:pt x="58" y="213"/>
                    <a:pt x="58" y="213"/>
                  </a:cubicBezTo>
                  <a:cubicBezTo>
                    <a:pt x="46" y="213"/>
                    <a:pt x="36" y="223"/>
                    <a:pt x="36" y="235"/>
                  </a:cubicBezTo>
                  <a:cubicBezTo>
                    <a:pt x="36" y="247"/>
                    <a:pt x="46" y="256"/>
                    <a:pt x="58" y="256"/>
                  </a:cubicBezTo>
                  <a:cubicBezTo>
                    <a:pt x="345" y="256"/>
                    <a:pt x="345" y="256"/>
                    <a:pt x="345" y="256"/>
                  </a:cubicBezTo>
                  <a:cubicBezTo>
                    <a:pt x="349" y="256"/>
                    <a:pt x="352" y="260"/>
                    <a:pt x="352" y="264"/>
                  </a:cubicBezTo>
                  <a:cubicBezTo>
                    <a:pt x="352" y="268"/>
                    <a:pt x="349" y="271"/>
                    <a:pt x="345" y="271"/>
                  </a:cubicBezTo>
                  <a:cubicBezTo>
                    <a:pt x="21" y="271"/>
                    <a:pt x="21" y="271"/>
                    <a:pt x="21" y="271"/>
                  </a:cubicBezTo>
                  <a:cubicBezTo>
                    <a:pt x="9" y="271"/>
                    <a:pt x="0" y="281"/>
                    <a:pt x="0" y="293"/>
                  </a:cubicBezTo>
                  <a:cubicBezTo>
                    <a:pt x="0" y="305"/>
                    <a:pt x="9" y="314"/>
                    <a:pt x="21" y="314"/>
                  </a:cubicBezTo>
                  <a:cubicBezTo>
                    <a:pt x="366" y="314"/>
                    <a:pt x="366" y="314"/>
                    <a:pt x="366" y="314"/>
                  </a:cubicBezTo>
                  <a:cubicBezTo>
                    <a:pt x="370" y="314"/>
                    <a:pt x="373" y="318"/>
                    <a:pt x="373" y="322"/>
                  </a:cubicBezTo>
                  <a:cubicBezTo>
                    <a:pt x="373" y="326"/>
                    <a:pt x="370" y="329"/>
                    <a:pt x="366" y="329"/>
                  </a:cubicBezTo>
                  <a:cubicBezTo>
                    <a:pt x="156" y="329"/>
                    <a:pt x="156" y="329"/>
                    <a:pt x="156" y="329"/>
                  </a:cubicBezTo>
                  <a:cubicBezTo>
                    <a:pt x="144" y="329"/>
                    <a:pt x="134" y="339"/>
                    <a:pt x="134" y="350"/>
                  </a:cubicBezTo>
                  <a:cubicBezTo>
                    <a:pt x="134" y="362"/>
                    <a:pt x="144" y="372"/>
                    <a:pt x="156" y="372"/>
                  </a:cubicBezTo>
                  <a:cubicBezTo>
                    <a:pt x="496" y="372"/>
                    <a:pt x="496" y="372"/>
                    <a:pt x="496" y="372"/>
                  </a:cubicBezTo>
                  <a:cubicBezTo>
                    <a:pt x="496" y="372"/>
                    <a:pt x="496" y="372"/>
                    <a:pt x="496" y="372"/>
                  </a:cubicBezTo>
                  <a:cubicBezTo>
                    <a:pt x="524" y="372"/>
                    <a:pt x="524" y="372"/>
                    <a:pt x="524" y="372"/>
                  </a:cubicBezTo>
                  <a:cubicBezTo>
                    <a:pt x="527" y="373"/>
                    <a:pt x="529" y="376"/>
                    <a:pt x="529" y="379"/>
                  </a:cubicBezTo>
                  <a:cubicBezTo>
                    <a:pt x="529" y="383"/>
                    <a:pt x="525" y="387"/>
                    <a:pt x="521" y="387"/>
                  </a:cubicBezTo>
                  <a:cubicBezTo>
                    <a:pt x="163" y="387"/>
                    <a:pt x="163" y="387"/>
                    <a:pt x="163" y="387"/>
                  </a:cubicBezTo>
                  <a:cubicBezTo>
                    <a:pt x="151" y="387"/>
                    <a:pt x="141" y="396"/>
                    <a:pt x="141" y="408"/>
                  </a:cubicBezTo>
                  <a:cubicBezTo>
                    <a:pt x="141" y="420"/>
                    <a:pt x="151" y="430"/>
                    <a:pt x="163" y="430"/>
                  </a:cubicBezTo>
                  <a:cubicBezTo>
                    <a:pt x="517" y="430"/>
                    <a:pt x="517" y="430"/>
                    <a:pt x="517" y="430"/>
                  </a:cubicBezTo>
                  <a:cubicBezTo>
                    <a:pt x="521" y="430"/>
                    <a:pt x="524" y="433"/>
                    <a:pt x="524" y="437"/>
                  </a:cubicBezTo>
                  <a:cubicBezTo>
                    <a:pt x="524" y="441"/>
                    <a:pt x="521" y="444"/>
                    <a:pt x="517" y="444"/>
                  </a:cubicBezTo>
                  <a:cubicBezTo>
                    <a:pt x="179" y="444"/>
                    <a:pt x="179" y="444"/>
                    <a:pt x="179" y="444"/>
                  </a:cubicBezTo>
                  <a:cubicBezTo>
                    <a:pt x="167" y="444"/>
                    <a:pt x="157" y="454"/>
                    <a:pt x="157" y="466"/>
                  </a:cubicBezTo>
                  <a:cubicBezTo>
                    <a:pt x="157" y="478"/>
                    <a:pt x="167" y="488"/>
                    <a:pt x="179" y="488"/>
                  </a:cubicBezTo>
                  <a:cubicBezTo>
                    <a:pt x="432" y="488"/>
                    <a:pt x="432" y="488"/>
                    <a:pt x="432" y="488"/>
                  </a:cubicBezTo>
                  <a:cubicBezTo>
                    <a:pt x="436" y="488"/>
                    <a:pt x="439" y="491"/>
                    <a:pt x="439" y="495"/>
                  </a:cubicBezTo>
                  <a:cubicBezTo>
                    <a:pt x="439" y="499"/>
                    <a:pt x="436" y="502"/>
                    <a:pt x="432" y="502"/>
                  </a:cubicBezTo>
                  <a:cubicBezTo>
                    <a:pt x="161" y="502"/>
                    <a:pt x="161" y="502"/>
                    <a:pt x="161" y="502"/>
                  </a:cubicBezTo>
                  <a:cubicBezTo>
                    <a:pt x="149" y="502"/>
                    <a:pt x="139" y="512"/>
                    <a:pt x="139" y="524"/>
                  </a:cubicBezTo>
                  <a:cubicBezTo>
                    <a:pt x="139" y="536"/>
                    <a:pt x="149" y="545"/>
                    <a:pt x="161" y="545"/>
                  </a:cubicBezTo>
                  <a:cubicBezTo>
                    <a:pt x="380" y="545"/>
                    <a:pt x="380" y="545"/>
                    <a:pt x="380" y="545"/>
                  </a:cubicBezTo>
                  <a:cubicBezTo>
                    <a:pt x="384" y="545"/>
                    <a:pt x="387" y="549"/>
                    <a:pt x="387" y="553"/>
                  </a:cubicBezTo>
                  <a:cubicBezTo>
                    <a:pt x="387" y="557"/>
                    <a:pt x="384" y="560"/>
                    <a:pt x="380" y="560"/>
                  </a:cubicBezTo>
                  <a:cubicBezTo>
                    <a:pt x="189" y="560"/>
                    <a:pt x="189" y="560"/>
                    <a:pt x="189" y="560"/>
                  </a:cubicBezTo>
                  <a:cubicBezTo>
                    <a:pt x="177" y="560"/>
                    <a:pt x="167" y="570"/>
                    <a:pt x="167" y="582"/>
                  </a:cubicBezTo>
                  <a:cubicBezTo>
                    <a:pt x="167" y="594"/>
                    <a:pt x="177" y="603"/>
                    <a:pt x="189" y="603"/>
                  </a:cubicBezTo>
                  <a:cubicBezTo>
                    <a:pt x="265" y="603"/>
                    <a:pt x="265" y="603"/>
                    <a:pt x="265" y="603"/>
                  </a:cubicBezTo>
                  <a:cubicBezTo>
                    <a:pt x="269" y="603"/>
                    <a:pt x="273" y="607"/>
                    <a:pt x="273" y="611"/>
                  </a:cubicBezTo>
                  <a:cubicBezTo>
                    <a:pt x="273" y="615"/>
                    <a:pt x="269" y="618"/>
                    <a:pt x="265" y="618"/>
                  </a:cubicBezTo>
                  <a:cubicBezTo>
                    <a:pt x="236" y="618"/>
                    <a:pt x="236" y="618"/>
                    <a:pt x="236" y="618"/>
                  </a:cubicBezTo>
                  <a:cubicBezTo>
                    <a:pt x="224" y="618"/>
                    <a:pt x="214" y="628"/>
                    <a:pt x="214" y="640"/>
                  </a:cubicBezTo>
                  <a:cubicBezTo>
                    <a:pt x="214" y="651"/>
                    <a:pt x="224" y="661"/>
                    <a:pt x="236" y="661"/>
                  </a:cubicBezTo>
                  <a:cubicBezTo>
                    <a:pt x="275" y="661"/>
                    <a:pt x="275" y="661"/>
                    <a:pt x="275" y="661"/>
                  </a:cubicBezTo>
                  <a:cubicBezTo>
                    <a:pt x="279" y="661"/>
                    <a:pt x="282" y="664"/>
                    <a:pt x="282" y="668"/>
                  </a:cubicBezTo>
                  <a:cubicBezTo>
                    <a:pt x="282" y="672"/>
                    <a:pt x="279" y="676"/>
                    <a:pt x="275" y="676"/>
                  </a:cubicBezTo>
                  <a:cubicBezTo>
                    <a:pt x="272" y="676"/>
                    <a:pt x="272" y="676"/>
                    <a:pt x="272" y="676"/>
                  </a:cubicBezTo>
                  <a:cubicBezTo>
                    <a:pt x="260" y="676"/>
                    <a:pt x="251" y="685"/>
                    <a:pt x="251" y="697"/>
                  </a:cubicBezTo>
                  <a:cubicBezTo>
                    <a:pt x="251" y="709"/>
                    <a:pt x="260" y="719"/>
                    <a:pt x="272" y="719"/>
                  </a:cubicBezTo>
                  <a:cubicBezTo>
                    <a:pt x="352" y="719"/>
                    <a:pt x="352" y="719"/>
                    <a:pt x="352" y="719"/>
                  </a:cubicBezTo>
                  <a:cubicBezTo>
                    <a:pt x="356" y="719"/>
                    <a:pt x="359" y="722"/>
                    <a:pt x="359" y="726"/>
                  </a:cubicBezTo>
                  <a:cubicBezTo>
                    <a:pt x="359" y="730"/>
                    <a:pt x="356" y="734"/>
                    <a:pt x="352" y="734"/>
                  </a:cubicBezTo>
                  <a:cubicBezTo>
                    <a:pt x="336" y="734"/>
                    <a:pt x="336" y="734"/>
                    <a:pt x="336" y="734"/>
                  </a:cubicBezTo>
                  <a:cubicBezTo>
                    <a:pt x="324" y="734"/>
                    <a:pt x="315" y="743"/>
                    <a:pt x="315" y="755"/>
                  </a:cubicBezTo>
                  <a:cubicBezTo>
                    <a:pt x="315" y="767"/>
                    <a:pt x="324" y="777"/>
                    <a:pt x="336" y="777"/>
                  </a:cubicBezTo>
                  <a:cubicBezTo>
                    <a:pt x="529" y="777"/>
                    <a:pt x="529" y="777"/>
                    <a:pt x="529" y="777"/>
                  </a:cubicBezTo>
                  <a:cubicBezTo>
                    <a:pt x="533" y="777"/>
                    <a:pt x="536" y="780"/>
                    <a:pt x="536" y="784"/>
                  </a:cubicBezTo>
                  <a:cubicBezTo>
                    <a:pt x="536" y="788"/>
                    <a:pt x="533" y="791"/>
                    <a:pt x="529" y="791"/>
                  </a:cubicBezTo>
                  <a:cubicBezTo>
                    <a:pt x="376" y="791"/>
                    <a:pt x="376" y="791"/>
                    <a:pt x="376" y="791"/>
                  </a:cubicBezTo>
                  <a:cubicBezTo>
                    <a:pt x="364" y="791"/>
                    <a:pt x="355" y="801"/>
                    <a:pt x="355" y="813"/>
                  </a:cubicBezTo>
                  <a:cubicBezTo>
                    <a:pt x="355" y="825"/>
                    <a:pt x="364" y="835"/>
                    <a:pt x="376" y="835"/>
                  </a:cubicBezTo>
                  <a:cubicBezTo>
                    <a:pt x="606" y="835"/>
                    <a:pt x="606" y="835"/>
                    <a:pt x="606" y="835"/>
                  </a:cubicBezTo>
                  <a:cubicBezTo>
                    <a:pt x="610" y="835"/>
                    <a:pt x="614" y="838"/>
                    <a:pt x="614" y="842"/>
                  </a:cubicBezTo>
                  <a:cubicBezTo>
                    <a:pt x="614" y="846"/>
                    <a:pt x="610" y="849"/>
                    <a:pt x="606" y="849"/>
                  </a:cubicBezTo>
                  <a:cubicBezTo>
                    <a:pt x="416" y="849"/>
                    <a:pt x="416" y="849"/>
                    <a:pt x="416" y="849"/>
                  </a:cubicBezTo>
                  <a:cubicBezTo>
                    <a:pt x="404" y="849"/>
                    <a:pt x="395" y="859"/>
                    <a:pt x="395" y="871"/>
                  </a:cubicBezTo>
                  <a:cubicBezTo>
                    <a:pt x="395" y="883"/>
                    <a:pt x="404" y="892"/>
                    <a:pt x="416" y="892"/>
                  </a:cubicBezTo>
                  <a:cubicBezTo>
                    <a:pt x="592" y="892"/>
                    <a:pt x="592" y="892"/>
                    <a:pt x="592" y="892"/>
                  </a:cubicBezTo>
                  <a:cubicBezTo>
                    <a:pt x="596" y="892"/>
                    <a:pt x="599" y="896"/>
                    <a:pt x="599" y="900"/>
                  </a:cubicBezTo>
                  <a:cubicBezTo>
                    <a:pt x="599" y="904"/>
                    <a:pt x="596" y="907"/>
                    <a:pt x="592" y="907"/>
                  </a:cubicBezTo>
                  <a:cubicBezTo>
                    <a:pt x="446" y="907"/>
                    <a:pt x="446" y="907"/>
                    <a:pt x="446" y="907"/>
                  </a:cubicBezTo>
                  <a:cubicBezTo>
                    <a:pt x="434" y="907"/>
                    <a:pt x="424" y="917"/>
                    <a:pt x="424" y="929"/>
                  </a:cubicBezTo>
                  <a:cubicBezTo>
                    <a:pt x="424" y="940"/>
                    <a:pt x="434" y="950"/>
                    <a:pt x="446" y="950"/>
                  </a:cubicBezTo>
                  <a:cubicBezTo>
                    <a:pt x="550" y="950"/>
                    <a:pt x="550" y="950"/>
                    <a:pt x="550" y="950"/>
                  </a:cubicBezTo>
                  <a:cubicBezTo>
                    <a:pt x="554" y="950"/>
                    <a:pt x="557" y="953"/>
                    <a:pt x="557" y="957"/>
                  </a:cubicBezTo>
                  <a:cubicBezTo>
                    <a:pt x="557" y="961"/>
                    <a:pt x="554" y="965"/>
                    <a:pt x="550" y="965"/>
                  </a:cubicBezTo>
                  <a:cubicBezTo>
                    <a:pt x="437" y="965"/>
                    <a:pt x="437" y="965"/>
                    <a:pt x="437" y="965"/>
                  </a:cubicBezTo>
                  <a:cubicBezTo>
                    <a:pt x="425" y="965"/>
                    <a:pt x="416" y="974"/>
                    <a:pt x="416" y="986"/>
                  </a:cubicBezTo>
                  <a:cubicBezTo>
                    <a:pt x="416" y="998"/>
                    <a:pt x="425" y="1008"/>
                    <a:pt x="437" y="1008"/>
                  </a:cubicBezTo>
                  <a:cubicBezTo>
                    <a:pt x="494" y="1008"/>
                    <a:pt x="494" y="1008"/>
                    <a:pt x="494" y="1008"/>
                  </a:cubicBezTo>
                  <a:cubicBezTo>
                    <a:pt x="498" y="1008"/>
                    <a:pt x="502" y="1011"/>
                    <a:pt x="502" y="1015"/>
                  </a:cubicBezTo>
                  <a:cubicBezTo>
                    <a:pt x="502" y="1019"/>
                    <a:pt x="498" y="1023"/>
                    <a:pt x="494" y="1023"/>
                  </a:cubicBezTo>
                  <a:cubicBezTo>
                    <a:pt x="443" y="1023"/>
                    <a:pt x="443" y="1023"/>
                    <a:pt x="443" y="1023"/>
                  </a:cubicBezTo>
                  <a:cubicBezTo>
                    <a:pt x="431" y="1023"/>
                    <a:pt x="421" y="1032"/>
                    <a:pt x="421" y="1044"/>
                  </a:cubicBezTo>
                  <a:cubicBezTo>
                    <a:pt x="421" y="1056"/>
                    <a:pt x="431" y="1066"/>
                    <a:pt x="443" y="1066"/>
                  </a:cubicBezTo>
                  <a:cubicBezTo>
                    <a:pt x="471" y="1066"/>
                    <a:pt x="471" y="1066"/>
                    <a:pt x="471" y="1066"/>
                  </a:cubicBezTo>
                  <a:cubicBezTo>
                    <a:pt x="475" y="1066"/>
                    <a:pt x="478" y="1069"/>
                    <a:pt x="478" y="1073"/>
                  </a:cubicBezTo>
                  <a:cubicBezTo>
                    <a:pt x="478" y="1077"/>
                    <a:pt x="475" y="1080"/>
                    <a:pt x="471" y="1080"/>
                  </a:cubicBezTo>
                  <a:cubicBezTo>
                    <a:pt x="443" y="1080"/>
                    <a:pt x="443" y="1080"/>
                    <a:pt x="443" y="1080"/>
                  </a:cubicBezTo>
                  <a:cubicBezTo>
                    <a:pt x="431" y="1080"/>
                    <a:pt x="421" y="1090"/>
                    <a:pt x="421" y="1102"/>
                  </a:cubicBezTo>
                  <a:cubicBezTo>
                    <a:pt x="421" y="1114"/>
                    <a:pt x="431" y="1124"/>
                    <a:pt x="443" y="1124"/>
                  </a:cubicBezTo>
                  <a:cubicBezTo>
                    <a:pt x="461" y="1124"/>
                    <a:pt x="461" y="1124"/>
                    <a:pt x="461" y="1124"/>
                  </a:cubicBezTo>
                  <a:cubicBezTo>
                    <a:pt x="1016" y="1124"/>
                    <a:pt x="1016" y="1124"/>
                    <a:pt x="1016" y="1124"/>
                  </a:cubicBezTo>
                  <a:cubicBezTo>
                    <a:pt x="1036" y="1124"/>
                    <a:pt x="1052" y="1107"/>
                    <a:pt x="1052" y="1088"/>
                  </a:cubicBezTo>
                  <a:cubicBezTo>
                    <a:pt x="1052" y="1068"/>
                    <a:pt x="1036" y="1051"/>
                    <a:pt x="1016" y="1051"/>
                  </a:cubicBezTo>
                  <a:cubicBezTo>
                    <a:pt x="975" y="1051"/>
                    <a:pt x="975" y="1051"/>
                    <a:pt x="975" y="1051"/>
                  </a:cubicBezTo>
                  <a:cubicBezTo>
                    <a:pt x="963" y="1051"/>
                    <a:pt x="954" y="1042"/>
                    <a:pt x="954" y="1030"/>
                  </a:cubicBezTo>
                  <a:cubicBezTo>
                    <a:pt x="954" y="1018"/>
                    <a:pt x="963" y="1008"/>
                    <a:pt x="975" y="1008"/>
                  </a:cubicBezTo>
                  <a:cubicBezTo>
                    <a:pt x="978" y="1008"/>
                    <a:pt x="978" y="1008"/>
                    <a:pt x="978" y="1008"/>
                  </a:cubicBezTo>
                  <a:cubicBezTo>
                    <a:pt x="990" y="1008"/>
                    <a:pt x="999" y="998"/>
                    <a:pt x="999" y="986"/>
                  </a:cubicBezTo>
                  <a:cubicBezTo>
                    <a:pt x="999" y="974"/>
                    <a:pt x="990" y="965"/>
                    <a:pt x="978" y="965"/>
                  </a:cubicBezTo>
                  <a:cubicBezTo>
                    <a:pt x="940" y="965"/>
                    <a:pt x="940" y="965"/>
                    <a:pt x="940" y="965"/>
                  </a:cubicBezTo>
                  <a:cubicBezTo>
                    <a:pt x="936" y="965"/>
                    <a:pt x="933" y="961"/>
                    <a:pt x="933" y="957"/>
                  </a:cubicBezTo>
                  <a:cubicBezTo>
                    <a:pt x="933" y="953"/>
                    <a:pt x="936" y="950"/>
                    <a:pt x="940" y="950"/>
                  </a:cubicBezTo>
                  <a:cubicBezTo>
                    <a:pt x="1016" y="950"/>
                    <a:pt x="1016" y="950"/>
                    <a:pt x="1016" y="950"/>
                  </a:cubicBezTo>
                  <a:cubicBezTo>
                    <a:pt x="1028" y="950"/>
                    <a:pt x="1038" y="940"/>
                    <a:pt x="1038" y="929"/>
                  </a:cubicBezTo>
                  <a:cubicBezTo>
                    <a:pt x="1038" y="917"/>
                    <a:pt x="1028" y="907"/>
                    <a:pt x="1016" y="907"/>
                  </a:cubicBezTo>
                  <a:cubicBezTo>
                    <a:pt x="919" y="907"/>
                    <a:pt x="919" y="907"/>
                    <a:pt x="919" y="907"/>
                  </a:cubicBezTo>
                  <a:cubicBezTo>
                    <a:pt x="915" y="907"/>
                    <a:pt x="911" y="904"/>
                    <a:pt x="911" y="900"/>
                  </a:cubicBezTo>
                  <a:cubicBezTo>
                    <a:pt x="911" y="896"/>
                    <a:pt x="915" y="892"/>
                    <a:pt x="919" y="892"/>
                  </a:cubicBezTo>
                  <a:cubicBezTo>
                    <a:pt x="1053" y="892"/>
                    <a:pt x="1053" y="892"/>
                    <a:pt x="1053" y="892"/>
                  </a:cubicBezTo>
                  <a:cubicBezTo>
                    <a:pt x="1065" y="892"/>
                    <a:pt x="1074" y="883"/>
                    <a:pt x="1074" y="871"/>
                  </a:cubicBezTo>
                  <a:cubicBezTo>
                    <a:pt x="1074" y="859"/>
                    <a:pt x="1065" y="849"/>
                    <a:pt x="1053" y="849"/>
                  </a:cubicBezTo>
                  <a:cubicBezTo>
                    <a:pt x="913" y="849"/>
                    <a:pt x="913" y="849"/>
                    <a:pt x="913" y="849"/>
                  </a:cubicBezTo>
                  <a:cubicBezTo>
                    <a:pt x="909" y="849"/>
                    <a:pt x="906" y="846"/>
                    <a:pt x="906" y="842"/>
                  </a:cubicBezTo>
                  <a:cubicBezTo>
                    <a:pt x="906" y="838"/>
                    <a:pt x="909" y="835"/>
                    <a:pt x="913" y="835"/>
                  </a:cubicBezTo>
                  <a:cubicBezTo>
                    <a:pt x="1048" y="835"/>
                    <a:pt x="1048" y="835"/>
                    <a:pt x="1048" y="835"/>
                  </a:cubicBezTo>
                  <a:cubicBezTo>
                    <a:pt x="1060" y="835"/>
                    <a:pt x="1070" y="825"/>
                    <a:pt x="1070" y="813"/>
                  </a:cubicBezTo>
                  <a:cubicBezTo>
                    <a:pt x="1070" y="801"/>
                    <a:pt x="1060" y="791"/>
                    <a:pt x="1048" y="791"/>
                  </a:cubicBezTo>
                  <a:cubicBezTo>
                    <a:pt x="904" y="791"/>
                    <a:pt x="904" y="791"/>
                    <a:pt x="904" y="791"/>
                  </a:cubicBezTo>
                  <a:cubicBezTo>
                    <a:pt x="900" y="791"/>
                    <a:pt x="897" y="788"/>
                    <a:pt x="897" y="784"/>
                  </a:cubicBezTo>
                  <a:cubicBezTo>
                    <a:pt x="897" y="780"/>
                    <a:pt x="900" y="777"/>
                    <a:pt x="904" y="777"/>
                  </a:cubicBezTo>
                  <a:cubicBezTo>
                    <a:pt x="1103" y="777"/>
                    <a:pt x="1103" y="777"/>
                    <a:pt x="1103" y="777"/>
                  </a:cubicBezTo>
                  <a:cubicBezTo>
                    <a:pt x="1115" y="777"/>
                    <a:pt x="1124" y="767"/>
                    <a:pt x="1124" y="755"/>
                  </a:cubicBezTo>
                  <a:cubicBezTo>
                    <a:pt x="1124" y="743"/>
                    <a:pt x="1115" y="734"/>
                    <a:pt x="1103" y="734"/>
                  </a:cubicBezTo>
                  <a:cubicBezTo>
                    <a:pt x="790" y="734"/>
                    <a:pt x="790" y="734"/>
                    <a:pt x="790" y="734"/>
                  </a:cubicBezTo>
                  <a:cubicBezTo>
                    <a:pt x="786" y="734"/>
                    <a:pt x="783" y="730"/>
                    <a:pt x="783" y="726"/>
                  </a:cubicBezTo>
                  <a:cubicBezTo>
                    <a:pt x="783" y="722"/>
                    <a:pt x="786" y="719"/>
                    <a:pt x="790" y="719"/>
                  </a:cubicBezTo>
                  <a:cubicBezTo>
                    <a:pt x="1045" y="719"/>
                    <a:pt x="1045" y="719"/>
                    <a:pt x="1045" y="719"/>
                  </a:cubicBezTo>
                  <a:cubicBezTo>
                    <a:pt x="1057" y="719"/>
                    <a:pt x="1067" y="709"/>
                    <a:pt x="1067" y="697"/>
                  </a:cubicBezTo>
                  <a:cubicBezTo>
                    <a:pt x="1067" y="685"/>
                    <a:pt x="1057" y="676"/>
                    <a:pt x="1045" y="676"/>
                  </a:cubicBezTo>
                  <a:cubicBezTo>
                    <a:pt x="762" y="676"/>
                    <a:pt x="762" y="676"/>
                    <a:pt x="762" y="676"/>
                  </a:cubicBezTo>
                  <a:cubicBezTo>
                    <a:pt x="758" y="676"/>
                    <a:pt x="755" y="672"/>
                    <a:pt x="755" y="668"/>
                  </a:cubicBezTo>
                  <a:cubicBezTo>
                    <a:pt x="755" y="664"/>
                    <a:pt x="758" y="661"/>
                    <a:pt x="762" y="661"/>
                  </a:cubicBezTo>
                  <a:cubicBezTo>
                    <a:pt x="1010" y="661"/>
                    <a:pt x="1010" y="661"/>
                    <a:pt x="1010" y="661"/>
                  </a:cubicBezTo>
                  <a:cubicBezTo>
                    <a:pt x="1022" y="661"/>
                    <a:pt x="1031" y="651"/>
                    <a:pt x="1031" y="640"/>
                  </a:cubicBezTo>
                  <a:cubicBezTo>
                    <a:pt x="1031" y="628"/>
                    <a:pt x="1022" y="618"/>
                    <a:pt x="1010" y="618"/>
                  </a:cubicBezTo>
                  <a:cubicBezTo>
                    <a:pt x="804" y="618"/>
                    <a:pt x="804" y="618"/>
                    <a:pt x="804" y="618"/>
                  </a:cubicBezTo>
                  <a:cubicBezTo>
                    <a:pt x="800" y="618"/>
                    <a:pt x="797" y="615"/>
                    <a:pt x="797" y="611"/>
                  </a:cubicBezTo>
                  <a:cubicBezTo>
                    <a:pt x="797" y="607"/>
                    <a:pt x="800" y="603"/>
                    <a:pt x="804" y="603"/>
                  </a:cubicBezTo>
                  <a:cubicBezTo>
                    <a:pt x="859" y="603"/>
                    <a:pt x="859" y="603"/>
                    <a:pt x="859" y="603"/>
                  </a:cubicBezTo>
                  <a:cubicBezTo>
                    <a:pt x="871" y="603"/>
                    <a:pt x="880" y="594"/>
                    <a:pt x="880" y="582"/>
                  </a:cubicBezTo>
                  <a:cubicBezTo>
                    <a:pt x="880" y="570"/>
                    <a:pt x="871" y="560"/>
                    <a:pt x="859" y="560"/>
                  </a:cubicBezTo>
                  <a:cubicBezTo>
                    <a:pt x="804" y="560"/>
                    <a:pt x="804" y="560"/>
                    <a:pt x="804" y="560"/>
                  </a:cubicBezTo>
                  <a:cubicBezTo>
                    <a:pt x="800" y="560"/>
                    <a:pt x="797" y="557"/>
                    <a:pt x="797" y="553"/>
                  </a:cubicBezTo>
                  <a:cubicBezTo>
                    <a:pt x="797" y="549"/>
                    <a:pt x="800" y="545"/>
                    <a:pt x="804" y="545"/>
                  </a:cubicBezTo>
                  <a:cubicBezTo>
                    <a:pt x="971" y="545"/>
                    <a:pt x="971" y="545"/>
                    <a:pt x="971" y="545"/>
                  </a:cubicBezTo>
                  <a:cubicBezTo>
                    <a:pt x="983" y="545"/>
                    <a:pt x="993" y="536"/>
                    <a:pt x="993" y="524"/>
                  </a:cubicBezTo>
                  <a:cubicBezTo>
                    <a:pt x="993" y="512"/>
                    <a:pt x="983" y="502"/>
                    <a:pt x="971" y="502"/>
                  </a:cubicBezTo>
                  <a:cubicBezTo>
                    <a:pt x="845" y="502"/>
                    <a:pt x="845" y="502"/>
                    <a:pt x="845" y="502"/>
                  </a:cubicBezTo>
                  <a:cubicBezTo>
                    <a:pt x="841" y="502"/>
                    <a:pt x="838" y="499"/>
                    <a:pt x="838" y="495"/>
                  </a:cubicBezTo>
                  <a:cubicBezTo>
                    <a:pt x="838" y="491"/>
                    <a:pt x="841" y="488"/>
                    <a:pt x="845" y="488"/>
                  </a:cubicBezTo>
                  <a:cubicBezTo>
                    <a:pt x="969" y="488"/>
                    <a:pt x="969" y="488"/>
                    <a:pt x="969" y="488"/>
                  </a:cubicBezTo>
                  <a:cubicBezTo>
                    <a:pt x="981" y="488"/>
                    <a:pt x="990" y="478"/>
                    <a:pt x="990" y="466"/>
                  </a:cubicBezTo>
                  <a:cubicBezTo>
                    <a:pt x="990" y="454"/>
                    <a:pt x="981" y="444"/>
                    <a:pt x="969" y="444"/>
                  </a:cubicBezTo>
                  <a:cubicBezTo>
                    <a:pt x="767" y="444"/>
                    <a:pt x="767" y="444"/>
                    <a:pt x="767" y="444"/>
                  </a:cubicBezTo>
                  <a:cubicBezTo>
                    <a:pt x="763" y="444"/>
                    <a:pt x="760" y="441"/>
                    <a:pt x="760" y="437"/>
                  </a:cubicBezTo>
                  <a:cubicBezTo>
                    <a:pt x="760" y="433"/>
                    <a:pt x="763" y="430"/>
                    <a:pt x="767" y="430"/>
                  </a:cubicBezTo>
                  <a:cubicBezTo>
                    <a:pt x="804" y="430"/>
                    <a:pt x="804" y="430"/>
                    <a:pt x="804" y="430"/>
                  </a:cubicBezTo>
                  <a:cubicBezTo>
                    <a:pt x="816" y="430"/>
                    <a:pt x="825" y="420"/>
                    <a:pt x="825" y="408"/>
                  </a:cubicBezTo>
                  <a:cubicBezTo>
                    <a:pt x="825" y="396"/>
                    <a:pt x="816" y="387"/>
                    <a:pt x="804" y="387"/>
                  </a:cubicBezTo>
                  <a:cubicBezTo>
                    <a:pt x="765" y="387"/>
                    <a:pt x="765" y="387"/>
                    <a:pt x="765" y="387"/>
                  </a:cubicBezTo>
                  <a:cubicBezTo>
                    <a:pt x="761" y="387"/>
                    <a:pt x="758" y="383"/>
                    <a:pt x="758" y="379"/>
                  </a:cubicBezTo>
                  <a:cubicBezTo>
                    <a:pt x="758" y="375"/>
                    <a:pt x="761" y="372"/>
                    <a:pt x="765" y="372"/>
                  </a:cubicBezTo>
                  <a:cubicBezTo>
                    <a:pt x="884" y="372"/>
                    <a:pt x="884" y="372"/>
                    <a:pt x="884" y="372"/>
                  </a:cubicBezTo>
                  <a:cubicBezTo>
                    <a:pt x="885" y="372"/>
                    <a:pt x="886" y="372"/>
                    <a:pt x="888" y="372"/>
                  </a:cubicBezTo>
                  <a:cubicBezTo>
                    <a:pt x="1591" y="372"/>
                    <a:pt x="1591" y="372"/>
                    <a:pt x="1591" y="372"/>
                  </a:cubicBezTo>
                  <a:cubicBezTo>
                    <a:pt x="1595" y="372"/>
                    <a:pt x="1598" y="376"/>
                    <a:pt x="1598" y="380"/>
                  </a:cubicBezTo>
                  <a:cubicBezTo>
                    <a:pt x="1598" y="384"/>
                    <a:pt x="1595" y="387"/>
                    <a:pt x="1591" y="387"/>
                  </a:cubicBezTo>
                  <a:cubicBezTo>
                    <a:pt x="854" y="387"/>
                    <a:pt x="854" y="387"/>
                    <a:pt x="854" y="387"/>
                  </a:cubicBezTo>
                  <a:cubicBezTo>
                    <a:pt x="842" y="387"/>
                    <a:pt x="833" y="397"/>
                    <a:pt x="833" y="409"/>
                  </a:cubicBezTo>
                  <a:cubicBezTo>
                    <a:pt x="833" y="420"/>
                    <a:pt x="842" y="430"/>
                    <a:pt x="854" y="430"/>
                  </a:cubicBezTo>
                  <a:cubicBezTo>
                    <a:pt x="1591" y="430"/>
                    <a:pt x="1591" y="430"/>
                    <a:pt x="1591" y="430"/>
                  </a:cubicBezTo>
                  <a:cubicBezTo>
                    <a:pt x="1595" y="430"/>
                    <a:pt x="1598" y="433"/>
                    <a:pt x="1598" y="437"/>
                  </a:cubicBezTo>
                  <a:cubicBezTo>
                    <a:pt x="1598" y="442"/>
                    <a:pt x="1595" y="445"/>
                    <a:pt x="1591" y="445"/>
                  </a:cubicBezTo>
                  <a:cubicBezTo>
                    <a:pt x="1038" y="445"/>
                    <a:pt x="1038" y="445"/>
                    <a:pt x="1038" y="445"/>
                  </a:cubicBezTo>
                  <a:cubicBezTo>
                    <a:pt x="1026" y="445"/>
                    <a:pt x="1017" y="454"/>
                    <a:pt x="1017" y="466"/>
                  </a:cubicBezTo>
                  <a:cubicBezTo>
                    <a:pt x="1017" y="478"/>
                    <a:pt x="1026" y="488"/>
                    <a:pt x="1038" y="488"/>
                  </a:cubicBezTo>
                  <a:cubicBezTo>
                    <a:pt x="1552" y="488"/>
                    <a:pt x="1552" y="488"/>
                    <a:pt x="1552" y="488"/>
                  </a:cubicBezTo>
                  <a:cubicBezTo>
                    <a:pt x="1556" y="488"/>
                    <a:pt x="1559" y="491"/>
                    <a:pt x="1559" y="495"/>
                  </a:cubicBezTo>
                  <a:cubicBezTo>
                    <a:pt x="1559" y="499"/>
                    <a:pt x="1556" y="503"/>
                    <a:pt x="1552" y="503"/>
                  </a:cubicBezTo>
                  <a:cubicBezTo>
                    <a:pt x="1038" y="503"/>
                    <a:pt x="1038" y="503"/>
                    <a:pt x="1038" y="503"/>
                  </a:cubicBezTo>
                  <a:cubicBezTo>
                    <a:pt x="1026" y="503"/>
                    <a:pt x="1017" y="512"/>
                    <a:pt x="1017" y="524"/>
                  </a:cubicBezTo>
                  <a:cubicBezTo>
                    <a:pt x="1017" y="536"/>
                    <a:pt x="1026" y="546"/>
                    <a:pt x="1038" y="546"/>
                  </a:cubicBezTo>
                  <a:cubicBezTo>
                    <a:pt x="1527" y="546"/>
                    <a:pt x="1527" y="546"/>
                    <a:pt x="1527" y="546"/>
                  </a:cubicBezTo>
                  <a:cubicBezTo>
                    <a:pt x="1531" y="546"/>
                    <a:pt x="1535" y="549"/>
                    <a:pt x="1535" y="553"/>
                  </a:cubicBezTo>
                  <a:cubicBezTo>
                    <a:pt x="1535" y="557"/>
                    <a:pt x="1531" y="560"/>
                    <a:pt x="1527" y="560"/>
                  </a:cubicBezTo>
                  <a:cubicBezTo>
                    <a:pt x="1018" y="560"/>
                    <a:pt x="1018" y="560"/>
                    <a:pt x="1018" y="560"/>
                  </a:cubicBezTo>
                  <a:cubicBezTo>
                    <a:pt x="1006" y="560"/>
                    <a:pt x="997" y="570"/>
                    <a:pt x="997" y="582"/>
                  </a:cubicBezTo>
                  <a:cubicBezTo>
                    <a:pt x="997" y="594"/>
                    <a:pt x="1006" y="604"/>
                    <a:pt x="1018" y="604"/>
                  </a:cubicBezTo>
                  <a:cubicBezTo>
                    <a:pt x="1525" y="604"/>
                    <a:pt x="1525" y="604"/>
                    <a:pt x="1525" y="604"/>
                  </a:cubicBezTo>
                  <a:cubicBezTo>
                    <a:pt x="1529" y="604"/>
                    <a:pt x="1533" y="607"/>
                    <a:pt x="1533" y="611"/>
                  </a:cubicBezTo>
                  <a:cubicBezTo>
                    <a:pt x="1533" y="615"/>
                    <a:pt x="1529" y="618"/>
                    <a:pt x="1525" y="618"/>
                  </a:cubicBezTo>
                  <a:cubicBezTo>
                    <a:pt x="1067" y="618"/>
                    <a:pt x="1067" y="618"/>
                    <a:pt x="1067" y="618"/>
                  </a:cubicBezTo>
                  <a:cubicBezTo>
                    <a:pt x="1055" y="618"/>
                    <a:pt x="1045" y="628"/>
                    <a:pt x="1045" y="640"/>
                  </a:cubicBezTo>
                  <a:cubicBezTo>
                    <a:pt x="1045" y="652"/>
                    <a:pt x="1055" y="661"/>
                    <a:pt x="1067" y="661"/>
                  </a:cubicBezTo>
                  <a:cubicBezTo>
                    <a:pt x="1435" y="661"/>
                    <a:pt x="1435" y="661"/>
                    <a:pt x="1435" y="661"/>
                  </a:cubicBezTo>
                  <a:cubicBezTo>
                    <a:pt x="1439" y="661"/>
                    <a:pt x="1443" y="665"/>
                    <a:pt x="1443" y="669"/>
                  </a:cubicBezTo>
                  <a:cubicBezTo>
                    <a:pt x="1443" y="673"/>
                    <a:pt x="1439" y="676"/>
                    <a:pt x="1435" y="676"/>
                  </a:cubicBezTo>
                  <a:cubicBezTo>
                    <a:pt x="1287" y="676"/>
                    <a:pt x="1287" y="676"/>
                    <a:pt x="1287" y="676"/>
                  </a:cubicBezTo>
                  <a:cubicBezTo>
                    <a:pt x="1275" y="676"/>
                    <a:pt x="1265" y="686"/>
                    <a:pt x="1265" y="698"/>
                  </a:cubicBezTo>
                  <a:cubicBezTo>
                    <a:pt x="1265" y="710"/>
                    <a:pt x="1275" y="719"/>
                    <a:pt x="1287" y="719"/>
                  </a:cubicBezTo>
                  <a:cubicBezTo>
                    <a:pt x="1453" y="719"/>
                    <a:pt x="1453" y="719"/>
                    <a:pt x="1453" y="719"/>
                  </a:cubicBezTo>
                  <a:cubicBezTo>
                    <a:pt x="1457" y="719"/>
                    <a:pt x="1460" y="723"/>
                    <a:pt x="1460" y="727"/>
                  </a:cubicBezTo>
                  <a:cubicBezTo>
                    <a:pt x="1460" y="731"/>
                    <a:pt x="1457" y="734"/>
                    <a:pt x="1453" y="734"/>
                  </a:cubicBezTo>
                  <a:cubicBezTo>
                    <a:pt x="1320" y="734"/>
                    <a:pt x="1320" y="734"/>
                    <a:pt x="1320" y="734"/>
                  </a:cubicBezTo>
                  <a:cubicBezTo>
                    <a:pt x="1308" y="734"/>
                    <a:pt x="1299" y="744"/>
                    <a:pt x="1299" y="755"/>
                  </a:cubicBezTo>
                  <a:cubicBezTo>
                    <a:pt x="1299" y="767"/>
                    <a:pt x="1308" y="777"/>
                    <a:pt x="1320" y="777"/>
                  </a:cubicBezTo>
                  <a:cubicBezTo>
                    <a:pt x="1548" y="777"/>
                    <a:pt x="1548" y="777"/>
                    <a:pt x="1548" y="777"/>
                  </a:cubicBezTo>
                  <a:cubicBezTo>
                    <a:pt x="1552" y="777"/>
                    <a:pt x="1555" y="780"/>
                    <a:pt x="1555" y="784"/>
                  </a:cubicBezTo>
                  <a:cubicBezTo>
                    <a:pt x="1555" y="788"/>
                    <a:pt x="1552" y="792"/>
                    <a:pt x="1548" y="792"/>
                  </a:cubicBezTo>
                  <a:cubicBezTo>
                    <a:pt x="1454" y="792"/>
                    <a:pt x="1454" y="792"/>
                    <a:pt x="1454" y="792"/>
                  </a:cubicBezTo>
                  <a:cubicBezTo>
                    <a:pt x="1442" y="792"/>
                    <a:pt x="1433" y="801"/>
                    <a:pt x="1433" y="813"/>
                  </a:cubicBezTo>
                  <a:cubicBezTo>
                    <a:pt x="1433" y="825"/>
                    <a:pt x="1442" y="835"/>
                    <a:pt x="1454" y="835"/>
                  </a:cubicBezTo>
                  <a:cubicBezTo>
                    <a:pt x="1623" y="835"/>
                    <a:pt x="1623" y="835"/>
                    <a:pt x="1623" y="835"/>
                  </a:cubicBezTo>
                  <a:cubicBezTo>
                    <a:pt x="1635" y="835"/>
                    <a:pt x="1644" y="825"/>
                    <a:pt x="1644" y="813"/>
                  </a:cubicBezTo>
                  <a:cubicBezTo>
                    <a:pt x="1644" y="801"/>
                    <a:pt x="1635" y="792"/>
                    <a:pt x="1623" y="792"/>
                  </a:cubicBezTo>
                  <a:cubicBezTo>
                    <a:pt x="1606" y="792"/>
                    <a:pt x="1606" y="792"/>
                    <a:pt x="1606" y="792"/>
                  </a:cubicBezTo>
                  <a:cubicBezTo>
                    <a:pt x="1602" y="792"/>
                    <a:pt x="1599" y="788"/>
                    <a:pt x="1599" y="784"/>
                  </a:cubicBezTo>
                  <a:cubicBezTo>
                    <a:pt x="1599" y="780"/>
                    <a:pt x="1602" y="777"/>
                    <a:pt x="1606" y="777"/>
                  </a:cubicBezTo>
                  <a:cubicBezTo>
                    <a:pt x="1682" y="777"/>
                    <a:pt x="1682" y="777"/>
                    <a:pt x="1682" y="777"/>
                  </a:cubicBezTo>
                  <a:cubicBezTo>
                    <a:pt x="1686" y="777"/>
                    <a:pt x="1689" y="780"/>
                    <a:pt x="1689" y="784"/>
                  </a:cubicBezTo>
                  <a:cubicBezTo>
                    <a:pt x="1689" y="788"/>
                    <a:pt x="1686" y="792"/>
                    <a:pt x="1682" y="792"/>
                  </a:cubicBezTo>
                  <a:cubicBezTo>
                    <a:pt x="1673" y="792"/>
                    <a:pt x="1673" y="792"/>
                    <a:pt x="1673" y="792"/>
                  </a:cubicBezTo>
                  <a:cubicBezTo>
                    <a:pt x="1661" y="792"/>
                    <a:pt x="1651" y="801"/>
                    <a:pt x="1651" y="813"/>
                  </a:cubicBezTo>
                  <a:cubicBezTo>
                    <a:pt x="1651" y="825"/>
                    <a:pt x="1661" y="835"/>
                    <a:pt x="1673" y="835"/>
                  </a:cubicBezTo>
                  <a:cubicBezTo>
                    <a:pt x="1681" y="835"/>
                    <a:pt x="1681" y="835"/>
                    <a:pt x="1681" y="835"/>
                  </a:cubicBezTo>
                  <a:cubicBezTo>
                    <a:pt x="1693" y="835"/>
                    <a:pt x="1702" y="845"/>
                    <a:pt x="1702" y="857"/>
                  </a:cubicBezTo>
                  <a:cubicBezTo>
                    <a:pt x="1702" y="869"/>
                    <a:pt x="1693" y="878"/>
                    <a:pt x="1681" y="878"/>
                  </a:cubicBezTo>
                  <a:cubicBezTo>
                    <a:pt x="1549" y="878"/>
                    <a:pt x="1549" y="878"/>
                    <a:pt x="1549" y="878"/>
                  </a:cubicBezTo>
                  <a:cubicBezTo>
                    <a:pt x="1538" y="878"/>
                    <a:pt x="1528" y="888"/>
                    <a:pt x="1528" y="900"/>
                  </a:cubicBezTo>
                  <a:cubicBezTo>
                    <a:pt x="1528" y="912"/>
                    <a:pt x="1538" y="922"/>
                    <a:pt x="1549" y="922"/>
                  </a:cubicBezTo>
                  <a:cubicBezTo>
                    <a:pt x="1696" y="922"/>
                    <a:pt x="1696" y="922"/>
                    <a:pt x="1696" y="922"/>
                  </a:cubicBezTo>
                  <a:cubicBezTo>
                    <a:pt x="1700" y="922"/>
                    <a:pt x="1703" y="925"/>
                    <a:pt x="1703" y="929"/>
                  </a:cubicBezTo>
                  <a:cubicBezTo>
                    <a:pt x="1703" y="933"/>
                    <a:pt x="1700" y="936"/>
                    <a:pt x="1696" y="936"/>
                  </a:cubicBezTo>
                  <a:cubicBezTo>
                    <a:pt x="1503" y="936"/>
                    <a:pt x="1503" y="936"/>
                    <a:pt x="1503" y="936"/>
                  </a:cubicBezTo>
                  <a:cubicBezTo>
                    <a:pt x="1491" y="936"/>
                    <a:pt x="1481" y="946"/>
                    <a:pt x="1481" y="958"/>
                  </a:cubicBezTo>
                  <a:cubicBezTo>
                    <a:pt x="1481" y="970"/>
                    <a:pt x="1491" y="979"/>
                    <a:pt x="1503" y="979"/>
                  </a:cubicBezTo>
                  <a:cubicBezTo>
                    <a:pt x="1711" y="979"/>
                    <a:pt x="1711" y="979"/>
                    <a:pt x="1711" y="979"/>
                  </a:cubicBezTo>
                  <a:cubicBezTo>
                    <a:pt x="1715" y="979"/>
                    <a:pt x="1718" y="983"/>
                    <a:pt x="1718" y="987"/>
                  </a:cubicBezTo>
                  <a:cubicBezTo>
                    <a:pt x="1718" y="991"/>
                    <a:pt x="1715" y="994"/>
                    <a:pt x="1711" y="994"/>
                  </a:cubicBezTo>
                  <a:cubicBezTo>
                    <a:pt x="1505" y="994"/>
                    <a:pt x="1505" y="994"/>
                    <a:pt x="1505" y="994"/>
                  </a:cubicBezTo>
                  <a:cubicBezTo>
                    <a:pt x="1493" y="994"/>
                    <a:pt x="1483" y="1004"/>
                    <a:pt x="1483" y="1016"/>
                  </a:cubicBezTo>
                  <a:cubicBezTo>
                    <a:pt x="1483" y="1028"/>
                    <a:pt x="1493" y="1037"/>
                    <a:pt x="1505" y="1037"/>
                  </a:cubicBezTo>
                  <a:cubicBezTo>
                    <a:pt x="1692" y="1037"/>
                    <a:pt x="1692" y="1037"/>
                    <a:pt x="1692" y="1037"/>
                  </a:cubicBezTo>
                  <a:cubicBezTo>
                    <a:pt x="1696" y="1037"/>
                    <a:pt x="1700" y="1040"/>
                    <a:pt x="1700" y="1045"/>
                  </a:cubicBezTo>
                  <a:cubicBezTo>
                    <a:pt x="1700" y="1049"/>
                    <a:pt x="1696" y="1052"/>
                    <a:pt x="1692" y="1052"/>
                  </a:cubicBezTo>
                  <a:cubicBezTo>
                    <a:pt x="1634" y="1052"/>
                    <a:pt x="1634" y="1052"/>
                    <a:pt x="1634" y="1052"/>
                  </a:cubicBezTo>
                  <a:cubicBezTo>
                    <a:pt x="1622" y="1052"/>
                    <a:pt x="1613" y="1062"/>
                    <a:pt x="1613" y="1073"/>
                  </a:cubicBezTo>
                  <a:cubicBezTo>
                    <a:pt x="1613" y="1085"/>
                    <a:pt x="1622" y="1095"/>
                    <a:pt x="1634" y="1095"/>
                  </a:cubicBezTo>
                  <a:cubicBezTo>
                    <a:pt x="1657" y="1095"/>
                    <a:pt x="1657" y="1095"/>
                    <a:pt x="1657" y="1095"/>
                  </a:cubicBezTo>
                  <a:cubicBezTo>
                    <a:pt x="1661" y="1095"/>
                    <a:pt x="1665" y="1098"/>
                    <a:pt x="1665" y="1102"/>
                  </a:cubicBezTo>
                  <a:cubicBezTo>
                    <a:pt x="1665" y="1106"/>
                    <a:pt x="1661" y="1110"/>
                    <a:pt x="1657" y="1110"/>
                  </a:cubicBezTo>
                  <a:cubicBezTo>
                    <a:pt x="1649" y="1110"/>
                    <a:pt x="1649" y="1110"/>
                    <a:pt x="1649" y="1110"/>
                  </a:cubicBezTo>
                  <a:cubicBezTo>
                    <a:pt x="1630" y="1110"/>
                    <a:pt x="1613" y="1126"/>
                    <a:pt x="1613" y="1146"/>
                  </a:cubicBezTo>
                  <a:cubicBezTo>
                    <a:pt x="1613" y="1166"/>
                    <a:pt x="1630" y="1182"/>
                    <a:pt x="1649" y="1182"/>
                  </a:cubicBezTo>
                  <a:cubicBezTo>
                    <a:pt x="1788" y="1182"/>
                    <a:pt x="1788" y="1182"/>
                    <a:pt x="1788" y="1182"/>
                  </a:cubicBezTo>
                  <a:cubicBezTo>
                    <a:pt x="1800" y="1182"/>
                    <a:pt x="1810" y="1172"/>
                    <a:pt x="1810" y="1160"/>
                  </a:cubicBezTo>
                  <a:cubicBezTo>
                    <a:pt x="1810" y="1148"/>
                    <a:pt x="1800" y="1139"/>
                    <a:pt x="1788" y="1139"/>
                  </a:cubicBezTo>
                  <a:cubicBezTo>
                    <a:pt x="1765" y="1139"/>
                    <a:pt x="1765" y="1139"/>
                    <a:pt x="1765" y="1139"/>
                  </a:cubicBezTo>
                  <a:cubicBezTo>
                    <a:pt x="1761" y="1139"/>
                    <a:pt x="1758" y="1135"/>
                    <a:pt x="1758" y="1131"/>
                  </a:cubicBezTo>
                  <a:cubicBezTo>
                    <a:pt x="1758" y="1127"/>
                    <a:pt x="1761" y="1124"/>
                    <a:pt x="1765" y="1124"/>
                  </a:cubicBezTo>
                  <a:cubicBezTo>
                    <a:pt x="1824" y="1124"/>
                    <a:pt x="1824" y="1124"/>
                    <a:pt x="1824" y="1124"/>
                  </a:cubicBezTo>
                  <a:cubicBezTo>
                    <a:pt x="1835" y="1124"/>
                    <a:pt x="1845" y="1114"/>
                    <a:pt x="1845" y="1102"/>
                  </a:cubicBezTo>
                  <a:cubicBezTo>
                    <a:pt x="1845" y="1090"/>
                    <a:pt x="1835" y="1081"/>
                    <a:pt x="1824" y="1081"/>
                  </a:cubicBezTo>
                  <a:cubicBezTo>
                    <a:pt x="1796" y="1081"/>
                    <a:pt x="1796" y="1081"/>
                    <a:pt x="1796" y="1081"/>
                  </a:cubicBezTo>
                  <a:cubicBezTo>
                    <a:pt x="1792" y="1081"/>
                    <a:pt x="1789" y="1077"/>
                    <a:pt x="1789" y="1073"/>
                  </a:cubicBezTo>
                  <a:cubicBezTo>
                    <a:pt x="1789" y="1069"/>
                    <a:pt x="1792" y="1066"/>
                    <a:pt x="1796" y="1066"/>
                  </a:cubicBezTo>
                  <a:cubicBezTo>
                    <a:pt x="1842" y="1066"/>
                    <a:pt x="1842" y="1066"/>
                    <a:pt x="1842" y="1066"/>
                  </a:cubicBezTo>
                  <a:cubicBezTo>
                    <a:pt x="1854" y="1066"/>
                    <a:pt x="1864" y="1056"/>
                    <a:pt x="1864" y="1045"/>
                  </a:cubicBezTo>
                  <a:cubicBezTo>
                    <a:pt x="1864" y="1033"/>
                    <a:pt x="1854" y="1023"/>
                    <a:pt x="1842" y="1023"/>
                  </a:cubicBezTo>
                  <a:cubicBezTo>
                    <a:pt x="1790" y="1023"/>
                    <a:pt x="1790" y="1023"/>
                    <a:pt x="1790" y="1023"/>
                  </a:cubicBezTo>
                  <a:cubicBezTo>
                    <a:pt x="1786" y="1023"/>
                    <a:pt x="1783" y="1020"/>
                    <a:pt x="1783" y="1016"/>
                  </a:cubicBezTo>
                  <a:cubicBezTo>
                    <a:pt x="1783" y="1012"/>
                    <a:pt x="1786" y="1008"/>
                    <a:pt x="1790" y="1008"/>
                  </a:cubicBezTo>
                  <a:cubicBezTo>
                    <a:pt x="1875" y="1008"/>
                    <a:pt x="1875" y="1008"/>
                    <a:pt x="1875" y="1008"/>
                  </a:cubicBezTo>
                  <a:cubicBezTo>
                    <a:pt x="1945" y="1008"/>
                    <a:pt x="2002" y="955"/>
                    <a:pt x="2007" y="887"/>
                  </a:cubicBezTo>
                  <a:cubicBezTo>
                    <a:pt x="2014" y="884"/>
                    <a:pt x="2019" y="877"/>
                    <a:pt x="2019" y="869"/>
                  </a:cubicBezTo>
                  <a:cubicBezTo>
                    <a:pt x="2019" y="859"/>
                    <a:pt x="2010" y="851"/>
                    <a:pt x="2000" y="851"/>
                  </a:cubicBezTo>
                  <a:close/>
                  <a:moveTo>
                    <a:pt x="867" y="358"/>
                  </a:moveTo>
                  <a:cubicBezTo>
                    <a:pt x="765" y="358"/>
                    <a:pt x="765" y="358"/>
                    <a:pt x="765" y="358"/>
                  </a:cubicBezTo>
                  <a:cubicBezTo>
                    <a:pt x="753" y="358"/>
                    <a:pt x="744" y="367"/>
                    <a:pt x="744" y="379"/>
                  </a:cubicBezTo>
                  <a:cubicBezTo>
                    <a:pt x="744" y="391"/>
                    <a:pt x="753" y="401"/>
                    <a:pt x="765" y="401"/>
                  </a:cubicBezTo>
                  <a:cubicBezTo>
                    <a:pt x="804" y="401"/>
                    <a:pt x="804" y="401"/>
                    <a:pt x="804" y="401"/>
                  </a:cubicBezTo>
                  <a:cubicBezTo>
                    <a:pt x="808" y="401"/>
                    <a:pt x="811" y="404"/>
                    <a:pt x="811" y="408"/>
                  </a:cubicBezTo>
                  <a:cubicBezTo>
                    <a:pt x="811" y="412"/>
                    <a:pt x="808" y="416"/>
                    <a:pt x="804" y="416"/>
                  </a:cubicBezTo>
                  <a:cubicBezTo>
                    <a:pt x="767" y="416"/>
                    <a:pt x="767" y="416"/>
                    <a:pt x="767" y="416"/>
                  </a:cubicBezTo>
                  <a:cubicBezTo>
                    <a:pt x="755" y="416"/>
                    <a:pt x="746" y="425"/>
                    <a:pt x="746" y="437"/>
                  </a:cubicBezTo>
                  <a:cubicBezTo>
                    <a:pt x="746" y="449"/>
                    <a:pt x="755" y="459"/>
                    <a:pt x="767" y="459"/>
                  </a:cubicBezTo>
                  <a:cubicBezTo>
                    <a:pt x="969" y="459"/>
                    <a:pt x="969" y="459"/>
                    <a:pt x="969" y="459"/>
                  </a:cubicBezTo>
                  <a:cubicBezTo>
                    <a:pt x="973" y="459"/>
                    <a:pt x="976" y="462"/>
                    <a:pt x="976" y="466"/>
                  </a:cubicBezTo>
                  <a:cubicBezTo>
                    <a:pt x="976" y="470"/>
                    <a:pt x="973" y="473"/>
                    <a:pt x="969" y="473"/>
                  </a:cubicBezTo>
                  <a:cubicBezTo>
                    <a:pt x="845" y="473"/>
                    <a:pt x="845" y="473"/>
                    <a:pt x="845" y="473"/>
                  </a:cubicBezTo>
                  <a:cubicBezTo>
                    <a:pt x="833" y="473"/>
                    <a:pt x="824" y="483"/>
                    <a:pt x="824" y="495"/>
                  </a:cubicBezTo>
                  <a:cubicBezTo>
                    <a:pt x="824" y="507"/>
                    <a:pt x="833" y="517"/>
                    <a:pt x="845" y="517"/>
                  </a:cubicBezTo>
                  <a:cubicBezTo>
                    <a:pt x="971" y="517"/>
                    <a:pt x="971" y="517"/>
                    <a:pt x="971" y="517"/>
                  </a:cubicBezTo>
                  <a:cubicBezTo>
                    <a:pt x="975" y="517"/>
                    <a:pt x="978" y="520"/>
                    <a:pt x="978" y="524"/>
                  </a:cubicBezTo>
                  <a:cubicBezTo>
                    <a:pt x="978" y="528"/>
                    <a:pt x="975" y="531"/>
                    <a:pt x="971" y="531"/>
                  </a:cubicBezTo>
                  <a:cubicBezTo>
                    <a:pt x="804" y="531"/>
                    <a:pt x="804" y="531"/>
                    <a:pt x="804" y="531"/>
                  </a:cubicBezTo>
                  <a:cubicBezTo>
                    <a:pt x="792" y="531"/>
                    <a:pt x="783" y="541"/>
                    <a:pt x="783" y="553"/>
                  </a:cubicBezTo>
                  <a:cubicBezTo>
                    <a:pt x="783" y="565"/>
                    <a:pt x="792" y="574"/>
                    <a:pt x="804" y="574"/>
                  </a:cubicBezTo>
                  <a:cubicBezTo>
                    <a:pt x="859" y="574"/>
                    <a:pt x="859" y="574"/>
                    <a:pt x="859" y="574"/>
                  </a:cubicBezTo>
                  <a:cubicBezTo>
                    <a:pt x="863" y="574"/>
                    <a:pt x="866" y="578"/>
                    <a:pt x="866" y="582"/>
                  </a:cubicBezTo>
                  <a:cubicBezTo>
                    <a:pt x="866" y="586"/>
                    <a:pt x="863" y="589"/>
                    <a:pt x="859" y="589"/>
                  </a:cubicBezTo>
                  <a:cubicBezTo>
                    <a:pt x="804" y="589"/>
                    <a:pt x="804" y="589"/>
                    <a:pt x="804" y="589"/>
                  </a:cubicBezTo>
                  <a:cubicBezTo>
                    <a:pt x="792" y="589"/>
                    <a:pt x="783" y="599"/>
                    <a:pt x="783" y="611"/>
                  </a:cubicBezTo>
                  <a:cubicBezTo>
                    <a:pt x="783" y="623"/>
                    <a:pt x="792" y="632"/>
                    <a:pt x="804" y="632"/>
                  </a:cubicBezTo>
                  <a:cubicBezTo>
                    <a:pt x="1010" y="632"/>
                    <a:pt x="1010" y="632"/>
                    <a:pt x="1010" y="632"/>
                  </a:cubicBezTo>
                  <a:cubicBezTo>
                    <a:pt x="1014" y="632"/>
                    <a:pt x="1017" y="635"/>
                    <a:pt x="1017" y="640"/>
                  </a:cubicBezTo>
                  <a:cubicBezTo>
                    <a:pt x="1017" y="644"/>
                    <a:pt x="1014" y="647"/>
                    <a:pt x="1010" y="647"/>
                  </a:cubicBezTo>
                  <a:cubicBezTo>
                    <a:pt x="762" y="647"/>
                    <a:pt x="762" y="647"/>
                    <a:pt x="762" y="647"/>
                  </a:cubicBezTo>
                  <a:cubicBezTo>
                    <a:pt x="750" y="647"/>
                    <a:pt x="740" y="656"/>
                    <a:pt x="740" y="668"/>
                  </a:cubicBezTo>
                  <a:cubicBezTo>
                    <a:pt x="740" y="680"/>
                    <a:pt x="750" y="690"/>
                    <a:pt x="762" y="690"/>
                  </a:cubicBezTo>
                  <a:cubicBezTo>
                    <a:pt x="1045" y="690"/>
                    <a:pt x="1045" y="690"/>
                    <a:pt x="1045" y="690"/>
                  </a:cubicBezTo>
                  <a:cubicBezTo>
                    <a:pt x="1049" y="690"/>
                    <a:pt x="1053" y="693"/>
                    <a:pt x="1053" y="697"/>
                  </a:cubicBezTo>
                  <a:cubicBezTo>
                    <a:pt x="1053" y="701"/>
                    <a:pt x="1049" y="705"/>
                    <a:pt x="1045" y="705"/>
                  </a:cubicBezTo>
                  <a:cubicBezTo>
                    <a:pt x="790" y="705"/>
                    <a:pt x="790" y="705"/>
                    <a:pt x="790" y="705"/>
                  </a:cubicBezTo>
                  <a:cubicBezTo>
                    <a:pt x="778" y="705"/>
                    <a:pt x="769" y="714"/>
                    <a:pt x="769" y="726"/>
                  </a:cubicBezTo>
                  <a:cubicBezTo>
                    <a:pt x="769" y="738"/>
                    <a:pt x="778" y="748"/>
                    <a:pt x="790" y="748"/>
                  </a:cubicBezTo>
                  <a:cubicBezTo>
                    <a:pt x="1103" y="748"/>
                    <a:pt x="1103" y="748"/>
                    <a:pt x="1103" y="748"/>
                  </a:cubicBezTo>
                  <a:cubicBezTo>
                    <a:pt x="1107" y="748"/>
                    <a:pt x="1110" y="751"/>
                    <a:pt x="1110" y="755"/>
                  </a:cubicBezTo>
                  <a:cubicBezTo>
                    <a:pt x="1110" y="759"/>
                    <a:pt x="1107" y="762"/>
                    <a:pt x="1103" y="762"/>
                  </a:cubicBezTo>
                  <a:cubicBezTo>
                    <a:pt x="904" y="762"/>
                    <a:pt x="904" y="762"/>
                    <a:pt x="904" y="762"/>
                  </a:cubicBezTo>
                  <a:cubicBezTo>
                    <a:pt x="892" y="762"/>
                    <a:pt x="883" y="772"/>
                    <a:pt x="883" y="784"/>
                  </a:cubicBezTo>
                  <a:cubicBezTo>
                    <a:pt x="883" y="796"/>
                    <a:pt x="892" y="806"/>
                    <a:pt x="904" y="806"/>
                  </a:cubicBezTo>
                  <a:cubicBezTo>
                    <a:pt x="1048" y="806"/>
                    <a:pt x="1048" y="806"/>
                    <a:pt x="1048" y="806"/>
                  </a:cubicBezTo>
                  <a:cubicBezTo>
                    <a:pt x="1053" y="806"/>
                    <a:pt x="1056" y="809"/>
                    <a:pt x="1056" y="813"/>
                  </a:cubicBezTo>
                  <a:cubicBezTo>
                    <a:pt x="1056" y="817"/>
                    <a:pt x="1053" y="820"/>
                    <a:pt x="1048" y="820"/>
                  </a:cubicBezTo>
                  <a:cubicBezTo>
                    <a:pt x="913" y="820"/>
                    <a:pt x="913" y="820"/>
                    <a:pt x="913" y="820"/>
                  </a:cubicBezTo>
                  <a:cubicBezTo>
                    <a:pt x="901" y="820"/>
                    <a:pt x="891" y="830"/>
                    <a:pt x="891" y="842"/>
                  </a:cubicBezTo>
                  <a:cubicBezTo>
                    <a:pt x="891" y="854"/>
                    <a:pt x="901" y="863"/>
                    <a:pt x="913" y="863"/>
                  </a:cubicBezTo>
                  <a:cubicBezTo>
                    <a:pt x="1053" y="863"/>
                    <a:pt x="1053" y="863"/>
                    <a:pt x="1053" y="863"/>
                  </a:cubicBezTo>
                  <a:cubicBezTo>
                    <a:pt x="1057" y="863"/>
                    <a:pt x="1060" y="867"/>
                    <a:pt x="1060" y="871"/>
                  </a:cubicBezTo>
                  <a:cubicBezTo>
                    <a:pt x="1060" y="875"/>
                    <a:pt x="1057" y="878"/>
                    <a:pt x="1053" y="878"/>
                  </a:cubicBezTo>
                  <a:cubicBezTo>
                    <a:pt x="919" y="878"/>
                    <a:pt x="919" y="878"/>
                    <a:pt x="919" y="878"/>
                  </a:cubicBezTo>
                  <a:cubicBezTo>
                    <a:pt x="907" y="878"/>
                    <a:pt x="897" y="888"/>
                    <a:pt x="897" y="900"/>
                  </a:cubicBezTo>
                  <a:cubicBezTo>
                    <a:pt x="897" y="912"/>
                    <a:pt x="907" y="921"/>
                    <a:pt x="919" y="921"/>
                  </a:cubicBezTo>
                  <a:cubicBezTo>
                    <a:pt x="1016" y="921"/>
                    <a:pt x="1016" y="921"/>
                    <a:pt x="1016" y="921"/>
                  </a:cubicBezTo>
                  <a:cubicBezTo>
                    <a:pt x="1020" y="921"/>
                    <a:pt x="1023" y="925"/>
                    <a:pt x="1023" y="929"/>
                  </a:cubicBezTo>
                  <a:cubicBezTo>
                    <a:pt x="1023" y="933"/>
                    <a:pt x="1020" y="936"/>
                    <a:pt x="1016" y="936"/>
                  </a:cubicBezTo>
                  <a:cubicBezTo>
                    <a:pt x="940" y="936"/>
                    <a:pt x="940" y="936"/>
                    <a:pt x="940" y="936"/>
                  </a:cubicBezTo>
                  <a:cubicBezTo>
                    <a:pt x="928" y="936"/>
                    <a:pt x="918" y="946"/>
                    <a:pt x="918" y="957"/>
                  </a:cubicBezTo>
                  <a:cubicBezTo>
                    <a:pt x="918" y="969"/>
                    <a:pt x="928" y="979"/>
                    <a:pt x="940" y="979"/>
                  </a:cubicBezTo>
                  <a:cubicBezTo>
                    <a:pt x="978" y="979"/>
                    <a:pt x="978" y="979"/>
                    <a:pt x="978" y="979"/>
                  </a:cubicBezTo>
                  <a:cubicBezTo>
                    <a:pt x="982" y="979"/>
                    <a:pt x="985" y="982"/>
                    <a:pt x="985" y="986"/>
                  </a:cubicBezTo>
                  <a:cubicBezTo>
                    <a:pt x="985" y="990"/>
                    <a:pt x="982" y="994"/>
                    <a:pt x="978" y="994"/>
                  </a:cubicBezTo>
                  <a:cubicBezTo>
                    <a:pt x="975" y="994"/>
                    <a:pt x="975" y="994"/>
                    <a:pt x="975" y="994"/>
                  </a:cubicBezTo>
                  <a:cubicBezTo>
                    <a:pt x="956" y="994"/>
                    <a:pt x="939" y="1010"/>
                    <a:pt x="939" y="1030"/>
                  </a:cubicBezTo>
                  <a:cubicBezTo>
                    <a:pt x="939" y="1050"/>
                    <a:pt x="956" y="1066"/>
                    <a:pt x="975" y="1066"/>
                  </a:cubicBezTo>
                  <a:cubicBezTo>
                    <a:pt x="1016" y="1066"/>
                    <a:pt x="1016" y="1066"/>
                    <a:pt x="1016" y="1066"/>
                  </a:cubicBezTo>
                  <a:cubicBezTo>
                    <a:pt x="1028" y="1066"/>
                    <a:pt x="1038" y="1076"/>
                    <a:pt x="1038" y="1088"/>
                  </a:cubicBezTo>
                  <a:cubicBezTo>
                    <a:pt x="1038" y="1100"/>
                    <a:pt x="1028" y="1109"/>
                    <a:pt x="1016" y="1109"/>
                  </a:cubicBezTo>
                  <a:cubicBezTo>
                    <a:pt x="443" y="1109"/>
                    <a:pt x="443" y="1109"/>
                    <a:pt x="443" y="1109"/>
                  </a:cubicBezTo>
                  <a:cubicBezTo>
                    <a:pt x="439" y="1109"/>
                    <a:pt x="435" y="1106"/>
                    <a:pt x="435" y="1102"/>
                  </a:cubicBezTo>
                  <a:cubicBezTo>
                    <a:pt x="435" y="1098"/>
                    <a:pt x="439" y="1095"/>
                    <a:pt x="443" y="1095"/>
                  </a:cubicBezTo>
                  <a:cubicBezTo>
                    <a:pt x="471" y="1095"/>
                    <a:pt x="471" y="1095"/>
                    <a:pt x="471" y="1095"/>
                  </a:cubicBezTo>
                  <a:cubicBezTo>
                    <a:pt x="483" y="1095"/>
                    <a:pt x="493" y="1085"/>
                    <a:pt x="493" y="1073"/>
                  </a:cubicBezTo>
                  <a:cubicBezTo>
                    <a:pt x="493" y="1061"/>
                    <a:pt x="483" y="1051"/>
                    <a:pt x="471" y="1051"/>
                  </a:cubicBezTo>
                  <a:cubicBezTo>
                    <a:pt x="443" y="1051"/>
                    <a:pt x="443" y="1051"/>
                    <a:pt x="443" y="1051"/>
                  </a:cubicBezTo>
                  <a:cubicBezTo>
                    <a:pt x="439" y="1051"/>
                    <a:pt x="435" y="1048"/>
                    <a:pt x="435" y="1044"/>
                  </a:cubicBezTo>
                  <a:cubicBezTo>
                    <a:pt x="435" y="1040"/>
                    <a:pt x="439" y="1037"/>
                    <a:pt x="443" y="1037"/>
                  </a:cubicBezTo>
                  <a:cubicBezTo>
                    <a:pt x="494" y="1037"/>
                    <a:pt x="494" y="1037"/>
                    <a:pt x="494" y="1037"/>
                  </a:cubicBezTo>
                  <a:cubicBezTo>
                    <a:pt x="506" y="1037"/>
                    <a:pt x="516" y="1027"/>
                    <a:pt x="516" y="1015"/>
                  </a:cubicBezTo>
                  <a:cubicBezTo>
                    <a:pt x="516" y="1003"/>
                    <a:pt x="506" y="994"/>
                    <a:pt x="494" y="994"/>
                  </a:cubicBezTo>
                  <a:cubicBezTo>
                    <a:pt x="437" y="994"/>
                    <a:pt x="437" y="994"/>
                    <a:pt x="437" y="994"/>
                  </a:cubicBezTo>
                  <a:cubicBezTo>
                    <a:pt x="433" y="994"/>
                    <a:pt x="430" y="990"/>
                    <a:pt x="430" y="986"/>
                  </a:cubicBezTo>
                  <a:cubicBezTo>
                    <a:pt x="430" y="982"/>
                    <a:pt x="433" y="979"/>
                    <a:pt x="437" y="979"/>
                  </a:cubicBezTo>
                  <a:cubicBezTo>
                    <a:pt x="550" y="979"/>
                    <a:pt x="550" y="979"/>
                    <a:pt x="550" y="979"/>
                  </a:cubicBezTo>
                  <a:cubicBezTo>
                    <a:pt x="562" y="979"/>
                    <a:pt x="571" y="969"/>
                    <a:pt x="571" y="957"/>
                  </a:cubicBezTo>
                  <a:cubicBezTo>
                    <a:pt x="571" y="946"/>
                    <a:pt x="562" y="936"/>
                    <a:pt x="550" y="936"/>
                  </a:cubicBezTo>
                  <a:cubicBezTo>
                    <a:pt x="446" y="936"/>
                    <a:pt x="446" y="936"/>
                    <a:pt x="446" y="936"/>
                  </a:cubicBezTo>
                  <a:cubicBezTo>
                    <a:pt x="442" y="936"/>
                    <a:pt x="438" y="933"/>
                    <a:pt x="438" y="929"/>
                  </a:cubicBezTo>
                  <a:cubicBezTo>
                    <a:pt x="438" y="925"/>
                    <a:pt x="442" y="921"/>
                    <a:pt x="446" y="921"/>
                  </a:cubicBezTo>
                  <a:cubicBezTo>
                    <a:pt x="592" y="921"/>
                    <a:pt x="592" y="921"/>
                    <a:pt x="592" y="921"/>
                  </a:cubicBezTo>
                  <a:cubicBezTo>
                    <a:pt x="604" y="921"/>
                    <a:pt x="613" y="912"/>
                    <a:pt x="613" y="900"/>
                  </a:cubicBezTo>
                  <a:cubicBezTo>
                    <a:pt x="613" y="888"/>
                    <a:pt x="604" y="878"/>
                    <a:pt x="592" y="878"/>
                  </a:cubicBezTo>
                  <a:cubicBezTo>
                    <a:pt x="416" y="878"/>
                    <a:pt x="416" y="878"/>
                    <a:pt x="416" y="878"/>
                  </a:cubicBezTo>
                  <a:cubicBezTo>
                    <a:pt x="412" y="878"/>
                    <a:pt x="409" y="875"/>
                    <a:pt x="409" y="871"/>
                  </a:cubicBezTo>
                  <a:cubicBezTo>
                    <a:pt x="409" y="867"/>
                    <a:pt x="412" y="863"/>
                    <a:pt x="416" y="863"/>
                  </a:cubicBezTo>
                  <a:cubicBezTo>
                    <a:pt x="606" y="863"/>
                    <a:pt x="606" y="863"/>
                    <a:pt x="606" y="863"/>
                  </a:cubicBezTo>
                  <a:cubicBezTo>
                    <a:pt x="618" y="863"/>
                    <a:pt x="628" y="854"/>
                    <a:pt x="628" y="842"/>
                  </a:cubicBezTo>
                  <a:cubicBezTo>
                    <a:pt x="628" y="830"/>
                    <a:pt x="618" y="820"/>
                    <a:pt x="606" y="820"/>
                  </a:cubicBezTo>
                  <a:cubicBezTo>
                    <a:pt x="376" y="820"/>
                    <a:pt x="376" y="820"/>
                    <a:pt x="376" y="820"/>
                  </a:cubicBezTo>
                  <a:cubicBezTo>
                    <a:pt x="372" y="820"/>
                    <a:pt x="369" y="817"/>
                    <a:pt x="369" y="813"/>
                  </a:cubicBezTo>
                  <a:cubicBezTo>
                    <a:pt x="369" y="809"/>
                    <a:pt x="372" y="806"/>
                    <a:pt x="376" y="806"/>
                  </a:cubicBezTo>
                  <a:cubicBezTo>
                    <a:pt x="529" y="806"/>
                    <a:pt x="529" y="806"/>
                    <a:pt x="529" y="806"/>
                  </a:cubicBezTo>
                  <a:cubicBezTo>
                    <a:pt x="541" y="806"/>
                    <a:pt x="550" y="796"/>
                    <a:pt x="550" y="784"/>
                  </a:cubicBezTo>
                  <a:cubicBezTo>
                    <a:pt x="550" y="772"/>
                    <a:pt x="541" y="762"/>
                    <a:pt x="529" y="762"/>
                  </a:cubicBezTo>
                  <a:cubicBezTo>
                    <a:pt x="336" y="762"/>
                    <a:pt x="336" y="762"/>
                    <a:pt x="336" y="762"/>
                  </a:cubicBezTo>
                  <a:cubicBezTo>
                    <a:pt x="332" y="762"/>
                    <a:pt x="329" y="759"/>
                    <a:pt x="329" y="755"/>
                  </a:cubicBezTo>
                  <a:cubicBezTo>
                    <a:pt x="329" y="751"/>
                    <a:pt x="332" y="748"/>
                    <a:pt x="336" y="748"/>
                  </a:cubicBezTo>
                  <a:cubicBezTo>
                    <a:pt x="352" y="748"/>
                    <a:pt x="352" y="748"/>
                    <a:pt x="352" y="748"/>
                  </a:cubicBezTo>
                  <a:cubicBezTo>
                    <a:pt x="364" y="748"/>
                    <a:pt x="374" y="738"/>
                    <a:pt x="374" y="726"/>
                  </a:cubicBezTo>
                  <a:cubicBezTo>
                    <a:pt x="374" y="714"/>
                    <a:pt x="364" y="705"/>
                    <a:pt x="352" y="705"/>
                  </a:cubicBezTo>
                  <a:cubicBezTo>
                    <a:pt x="272" y="705"/>
                    <a:pt x="272" y="705"/>
                    <a:pt x="272" y="705"/>
                  </a:cubicBezTo>
                  <a:cubicBezTo>
                    <a:pt x="268" y="705"/>
                    <a:pt x="265" y="701"/>
                    <a:pt x="265" y="697"/>
                  </a:cubicBezTo>
                  <a:cubicBezTo>
                    <a:pt x="265" y="693"/>
                    <a:pt x="268" y="690"/>
                    <a:pt x="272" y="690"/>
                  </a:cubicBezTo>
                  <a:cubicBezTo>
                    <a:pt x="275" y="690"/>
                    <a:pt x="275" y="690"/>
                    <a:pt x="275" y="690"/>
                  </a:cubicBezTo>
                  <a:cubicBezTo>
                    <a:pt x="287" y="690"/>
                    <a:pt x="296" y="680"/>
                    <a:pt x="296" y="668"/>
                  </a:cubicBezTo>
                  <a:cubicBezTo>
                    <a:pt x="296" y="656"/>
                    <a:pt x="287" y="647"/>
                    <a:pt x="275" y="647"/>
                  </a:cubicBezTo>
                  <a:cubicBezTo>
                    <a:pt x="236" y="647"/>
                    <a:pt x="236" y="647"/>
                    <a:pt x="236" y="647"/>
                  </a:cubicBezTo>
                  <a:cubicBezTo>
                    <a:pt x="231" y="647"/>
                    <a:pt x="228" y="644"/>
                    <a:pt x="228" y="640"/>
                  </a:cubicBezTo>
                  <a:cubicBezTo>
                    <a:pt x="228" y="635"/>
                    <a:pt x="231" y="632"/>
                    <a:pt x="236" y="632"/>
                  </a:cubicBezTo>
                  <a:cubicBezTo>
                    <a:pt x="265" y="632"/>
                    <a:pt x="265" y="632"/>
                    <a:pt x="265" y="632"/>
                  </a:cubicBezTo>
                  <a:cubicBezTo>
                    <a:pt x="277" y="632"/>
                    <a:pt x="287" y="623"/>
                    <a:pt x="287" y="611"/>
                  </a:cubicBezTo>
                  <a:cubicBezTo>
                    <a:pt x="287" y="599"/>
                    <a:pt x="277" y="589"/>
                    <a:pt x="265" y="589"/>
                  </a:cubicBezTo>
                  <a:cubicBezTo>
                    <a:pt x="189" y="589"/>
                    <a:pt x="189" y="589"/>
                    <a:pt x="189" y="589"/>
                  </a:cubicBezTo>
                  <a:cubicBezTo>
                    <a:pt x="185" y="589"/>
                    <a:pt x="182" y="586"/>
                    <a:pt x="182" y="582"/>
                  </a:cubicBezTo>
                  <a:cubicBezTo>
                    <a:pt x="182" y="578"/>
                    <a:pt x="185" y="574"/>
                    <a:pt x="189" y="574"/>
                  </a:cubicBezTo>
                  <a:cubicBezTo>
                    <a:pt x="380" y="574"/>
                    <a:pt x="380" y="574"/>
                    <a:pt x="380" y="574"/>
                  </a:cubicBezTo>
                  <a:cubicBezTo>
                    <a:pt x="392" y="574"/>
                    <a:pt x="402" y="565"/>
                    <a:pt x="402" y="553"/>
                  </a:cubicBezTo>
                  <a:cubicBezTo>
                    <a:pt x="402" y="541"/>
                    <a:pt x="392" y="531"/>
                    <a:pt x="380" y="531"/>
                  </a:cubicBezTo>
                  <a:cubicBezTo>
                    <a:pt x="161" y="531"/>
                    <a:pt x="161" y="531"/>
                    <a:pt x="161" y="531"/>
                  </a:cubicBezTo>
                  <a:cubicBezTo>
                    <a:pt x="157" y="531"/>
                    <a:pt x="154" y="528"/>
                    <a:pt x="154" y="524"/>
                  </a:cubicBezTo>
                  <a:cubicBezTo>
                    <a:pt x="154" y="520"/>
                    <a:pt x="157" y="517"/>
                    <a:pt x="161" y="517"/>
                  </a:cubicBezTo>
                  <a:cubicBezTo>
                    <a:pt x="432" y="517"/>
                    <a:pt x="432" y="517"/>
                    <a:pt x="432" y="517"/>
                  </a:cubicBezTo>
                  <a:cubicBezTo>
                    <a:pt x="444" y="517"/>
                    <a:pt x="454" y="507"/>
                    <a:pt x="454" y="495"/>
                  </a:cubicBezTo>
                  <a:cubicBezTo>
                    <a:pt x="454" y="483"/>
                    <a:pt x="444" y="473"/>
                    <a:pt x="432" y="473"/>
                  </a:cubicBezTo>
                  <a:cubicBezTo>
                    <a:pt x="179" y="473"/>
                    <a:pt x="179" y="473"/>
                    <a:pt x="179" y="473"/>
                  </a:cubicBezTo>
                  <a:cubicBezTo>
                    <a:pt x="175" y="473"/>
                    <a:pt x="172" y="470"/>
                    <a:pt x="172" y="466"/>
                  </a:cubicBezTo>
                  <a:cubicBezTo>
                    <a:pt x="172" y="462"/>
                    <a:pt x="175" y="459"/>
                    <a:pt x="179" y="459"/>
                  </a:cubicBezTo>
                  <a:cubicBezTo>
                    <a:pt x="517" y="459"/>
                    <a:pt x="517" y="459"/>
                    <a:pt x="517" y="459"/>
                  </a:cubicBezTo>
                  <a:cubicBezTo>
                    <a:pt x="529" y="459"/>
                    <a:pt x="539" y="449"/>
                    <a:pt x="539" y="437"/>
                  </a:cubicBezTo>
                  <a:cubicBezTo>
                    <a:pt x="539" y="425"/>
                    <a:pt x="529" y="416"/>
                    <a:pt x="517" y="416"/>
                  </a:cubicBezTo>
                  <a:cubicBezTo>
                    <a:pt x="163" y="416"/>
                    <a:pt x="163" y="416"/>
                    <a:pt x="163" y="416"/>
                  </a:cubicBezTo>
                  <a:cubicBezTo>
                    <a:pt x="159" y="416"/>
                    <a:pt x="156" y="412"/>
                    <a:pt x="156" y="408"/>
                  </a:cubicBezTo>
                  <a:cubicBezTo>
                    <a:pt x="156" y="404"/>
                    <a:pt x="159" y="401"/>
                    <a:pt x="163" y="401"/>
                  </a:cubicBezTo>
                  <a:cubicBezTo>
                    <a:pt x="521" y="401"/>
                    <a:pt x="521" y="401"/>
                    <a:pt x="521" y="401"/>
                  </a:cubicBezTo>
                  <a:cubicBezTo>
                    <a:pt x="533" y="401"/>
                    <a:pt x="543" y="391"/>
                    <a:pt x="543" y="379"/>
                  </a:cubicBezTo>
                  <a:cubicBezTo>
                    <a:pt x="543" y="377"/>
                    <a:pt x="543" y="375"/>
                    <a:pt x="542" y="372"/>
                  </a:cubicBezTo>
                  <a:cubicBezTo>
                    <a:pt x="624" y="372"/>
                    <a:pt x="624" y="372"/>
                    <a:pt x="624" y="372"/>
                  </a:cubicBezTo>
                  <a:cubicBezTo>
                    <a:pt x="636" y="372"/>
                    <a:pt x="645" y="363"/>
                    <a:pt x="645" y="351"/>
                  </a:cubicBezTo>
                  <a:cubicBezTo>
                    <a:pt x="645" y="339"/>
                    <a:pt x="636" y="329"/>
                    <a:pt x="624" y="329"/>
                  </a:cubicBezTo>
                  <a:cubicBezTo>
                    <a:pt x="601" y="329"/>
                    <a:pt x="601" y="329"/>
                    <a:pt x="601" y="329"/>
                  </a:cubicBezTo>
                  <a:cubicBezTo>
                    <a:pt x="597" y="329"/>
                    <a:pt x="593" y="326"/>
                    <a:pt x="593" y="322"/>
                  </a:cubicBezTo>
                  <a:cubicBezTo>
                    <a:pt x="593" y="318"/>
                    <a:pt x="597" y="315"/>
                    <a:pt x="601" y="315"/>
                  </a:cubicBezTo>
                  <a:cubicBezTo>
                    <a:pt x="720" y="315"/>
                    <a:pt x="720" y="315"/>
                    <a:pt x="720" y="315"/>
                  </a:cubicBezTo>
                  <a:cubicBezTo>
                    <a:pt x="732" y="315"/>
                    <a:pt x="742" y="305"/>
                    <a:pt x="742" y="293"/>
                  </a:cubicBezTo>
                  <a:cubicBezTo>
                    <a:pt x="742" y="281"/>
                    <a:pt x="732" y="271"/>
                    <a:pt x="720" y="271"/>
                  </a:cubicBezTo>
                  <a:cubicBezTo>
                    <a:pt x="599" y="271"/>
                    <a:pt x="599" y="271"/>
                    <a:pt x="599" y="271"/>
                  </a:cubicBezTo>
                  <a:cubicBezTo>
                    <a:pt x="595" y="271"/>
                    <a:pt x="592" y="268"/>
                    <a:pt x="592" y="264"/>
                  </a:cubicBezTo>
                  <a:cubicBezTo>
                    <a:pt x="592" y="260"/>
                    <a:pt x="595" y="257"/>
                    <a:pt x="599" y="257"/>
                  </a:cubicBezTo>
                  <a:cubicBezTo>
                    <a:pt x="733" y="257"/>
                    <a:pt x="733" y="257"/>
                    <a:pt x="733" y="257"/>
                  </a:cubicBezTo>
                  <a:cubicBezTo>
                    <a:pt x="745" y="257"/>
                    <a:pt x="755" y="247"/>
                    <a:pt x="755" y="235"/>
                  </a:cubicBezTo>
                  <a:cubicBezTo>
                    <a:pt x="755" y="223"/>
                    <a:pt x="745" y="214"/>
                    <a:pt x="733" y="214"/>
                  </a:cubicBezTo>
                  <a:cubicBezTo>
                    <a:pt x="580" y="214"/>
                    <a:pt x="580" y="214"/>
                    <a:pt x="580" y="214"/>
                  </a:cubicBezTo>
                  <a:cubicBezTo>
                    <a:pt x="576" y="214"/>
                    <a:pt x="572" y="210"/>
                    <a:pt x="572" y="206"/>
                  </a:cubicBezTo>
                  <a:cubicBezTo>
                    <a:pt x="572" y="202"/>
                    <a:pt x="576" y="199"/>
                    <a:pt x="580" y="199"/>
                  </a:cubicBezTo>
                  <a:cubicBezTo>
                    <a:pt x="748" y="199"/>
                    <a:pt x="748" y="199"/>
                    <a:pt x="748" y="199"/>
                  </a:cubicBezTo>
                  <a:cubicBezTo>
                    <a:pt x="760" y="199"/>
                    <a:pt x="769" y="189"/>
                    <a:pt x="769" y="177"/>
                  </a:cubicBezTo>
                  <a:cubicBezTo>
                    <a:pt x="769" y="165"/>
                    <a:pt x="760" y="156"/>
                    <a:pt x="748" y="156"/>
                  </a:cubicBezTo>
                  <a:cubicBezTo>
                    <a:pt x="560" y="156"/>
                    <a:pt x="560" y="156"/>
                    <a:pt x="560" y="156"/>
                  </a:cubicBezTo>
                  <a:cubicBezTo>
                    <a:pt x="556" y="156"/>
                    <a:pt x="553" y="152"/>
                    <a:pt x="553" y="148"/>
                  </a:cubicBezTo>
                  <a:cubicBezTo>
                    <a:pt x="553" y="144"/>
                    <a:pt x="556" y="141"/>
                    <a:pt x="560" y="141"/>
                  </a:cubicBezTo>
                  <a:cubicBezTo>
                    <a:pt x="754" y="141"/>
                    <a:pt x="754" y="141"/>
                    <a:pt x="754" y="141"/>
                  </a:cubicBezTo>
                  <a:cubicBezTo>
                    <a:pt x="765" y="141"/>
                    <a:pt x="775" y="131"/>
                    <a:pt x="775" y="120"/>
                  </a:cubicBezTo>
                  <a:cubicBezTo>
                    <a:pt x="775" y="108"/>
                    <a:pt x="765" y="98"/>
                    <a:pt x="754" y="98"/>
                  </a:cubicBezTo>
                  <a:cubicBezTo>
                    <a:pt x="621" y="98"/>
                    <a:pt x="621" y="98"/>
                    <a:pt x="621" y="98"/>
                  </a:cubicBezTo>
                  <a:cubicBezTo>
                    <a:pt x="617" y="98"/>
                    <a:pt x="614" y="95"/>
                    <a:pt x="614" y="91"/>
                  </a:cubicBezTo>
                  <a:cubicBezTo>
                    <a:pt x="614" y="87"/>
                    <a:pt x="617" y="83"/>
                    <a:pt x="621" y="83"/>
                  </a:cubicBezTo>
                  <a:cubicBezTo>
                    <a:pt x="1236" y="83"/>
                    <a:pt x="1236" y="83"/>
                    <a:pt x="1236" y="83"/>
                  </a:cubicBezTo>
                  <a:cubicBezTo>
                    <a:pt x="1240" y="83"/>
                    <a:pt x="1243" y="87"/>
                    <a:pt x="1243" y="91"/>
                  </a:cubicBezTo>
                  <a:cubicBezTo>
                    <a:pt x="1243" y="95"/>
                    <a:pt x="1240" y="98"/>
                    <a:pt x="1236" y="98"/>
                  </a:cubicBezTo>
                  <a:cubicBezTo>
                    <a:pt x="1224" y="98"/>
                    <a:pt x="1224" y="98"/>
                    <a:pt x="1224" y="98"/>
                  </a:cubicBezTo>
                  <a:cubicBezTo>
                    <a:pt x="1212" y="98"/>
                    <a:pt x="1203" y="108"/>
                    <a:pt x="1203" y="120"/>
                  </a:cubicBezTo>
                  <a:cubicBezTo>
                    <a:pt x="1203" y="131"/>
                    <a:pt x="1212" y="141"/>
                    <a:pt x="1224" y="141"/>
                  </a:cubicBezTo>
                  <a:cubicBezTo>
                    <a:pt x="1692" y="141"/>
                    <a:pt x="1692" y="141"/>
                    <a:pt x="1692" y="141"/>
                  </a:cubicBezTo>
                  <a:cubicBezTo>
                    <a:pt x="1696" y="141"/>
                    <a:pt x="1700" y="144"/>
                    <a:pt x="1700" y="148"/>
                  </a:cubicBezTo>
                  <a:cubicBezTo>
                    <a:pt x="1700" y="152"/>
                    <a:pt x="1696" y="156"/>
                    <a:pt x="1692" y="156"/>
                  </a:cubicBezTo>
                  <a:cubicBezTo>
                    <a:pt x="1074" y="156"/>
                    <a:pt x="1074" y="156"/>
                    <a:pt x="1074" y="156"/>
                  </a:cubicBezTo>
                  <a:cubicBezTo>
                    <a:pt x="1062" y="156"/>
                    <a:pt x="1053" y="165"/>
                    <a:pt x="1053" y="177"/>
                  </a:cubicBezTo>
                  <a:cubicBezTo>
                    <a:pt x="1053" y="189"/>
                    <a:pt x="1062" y="199"/>
                    <a:pt x="1074" y="199"/>
                  </a:cubicBezTo>
                  <a:cubicBezTo>
                    <a:pt x="1685" y="199"/>
                    <a:pt x="1685" y="199"/>
                    <a:pt x="1685" y="199"/>
                  </a:cubicBezTo>
                  <a:cubicBezTo>
                    <a:pt x="1689" y="199"/>
                    <a:pt x="1693" y="202"/>
                    <a:pt x="1693" y="206"/>
                  </a:cubicBezTo>
                  <a:cubicBezTo>
                    <a:pt x="1693" y="210"/>
                    <a:pt x="1689" y="214"/>
                    <a:pt x="1685" y="214"/>
                  </a:cubicBezTo>
                  <a:cubicBezTo>
                    <a:pt x="1144" y="214"/>
                    <a:pt x="1144" y="214"/>
                    <a:pt x="1144" y="214"/>
                  </a:cubicBezTo>
                  <a:cubicBezTo>
                    <a:pt x="1132" y="214"/>
                    <a:pt x="1122" y="223"/>
                    <a:pt x="1122" y="235"/>
                  </a:cubicBezTo>
                  <a:cubicBezTo>
                    <a:pt x="1122" y="247"/>
                    <a:pt x="1132" y="257"/>
                    <a:pt x="1144" y="257"/>
                  </a:cubicBezTo>
                  <a:cubicBezTo>
                    <a:pt x="1682" y="257"/>
                    <a:pt x="1682" y="257"/>
                    <a:pt x="1682" y="257"/>
                  </a:cubicBezTo>
                  <a:cubicBezTo>
                    <a:pt x="1686" y="257"/>
                    <a:pt x="1690" y="260"/>
                    <a:pt x="1690" y="264"/>
                  </a:cubicBezTo>
                  <a:cubicBezTo>
                    <a:pt x="1690" y="268"/>
                    <a:pt x="1686" y="271"/>
                    <a:pt x="1682" y="271"/>
                  </a:cubicBezTo>
                  <a:cubicBezTo>
                    <a:pt x="940" y="271"/>
                    <a:pt x="940" y="271"/>
                    <a:pt x="940" y="271"/>
                  </a:cubicBezTo>
                  <a:cubicBezTo>
                    <a:pt x="928" y="271"/>
                    <a:pt x="918" y="281"/>
                    <a:pt x="918" y="293"/>
                  </a:cubicBezTo>
                  <a:cubicBezTo>
                    <a:pt x="918" y="305"/>
                    <a:pt x="928" y="315"/>
                    <a:pt x="940" y="315"/>
                  </a:cubicBezTo>
                  <a:cubicBezTo>
                    <a:pt x="1553" y="315"/>
                    <a:pt x="1553" y="315"/>
                    <a:pt x="1553" y="315"/>
                  </a:cubicBezTo>
                  <a:cubicBezTo>
                    <a:pt x="1557" y="315"/>
                    <a:pt x="1560" y="318"/>
                    <a:pt x="1560" y="322"/>
                  </a:cubicBezTo>
                  <a:cubicBezTo>
                    <a:pt x="1560" y="326"/>
                    <a:pt x="1557" y="329"/>
                    <a:pt x="1553" y="329"/>
                  </a:cubicBezTo>
                  <a:cubicBezTo>
                    <a:pt x="888" y="329"/>
                    <a:pt x="888" y="329"/>
                    <a:pt x="888" y="329"/>
                  </a:cubicBezTo>
                  <a:cubicBezTo>
                    <a:pt x="876" y="329"/>
                    <a:pt x="866" y="339"/>
                    <a:pt x="866" y="351"/>
                  </a:cubicBezTo>
                  <a:cubicBezTo>
                    <a:pt x="866" y="353"/>
                    <a:pt x="866" y="356"/>
                    <a:pt x="867" y="35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 name="Freeform 7"/>
            <p:cNvSpPr>
              <a:spLocks/>
            </p:cNvSpPr>
            <p:nvPr userDrawn="1"/>
          </p:nvSpPr>
          <p:spPr bwMode="auto">
            <a:xfrm>
              <a:off x="6528" y="1085"/>
              <a:ext cx="151" cy="143"/>
            </a:xfrm>
            <a:custGeom>
              <a:avLst/>
              <a:gdLst>
                <a:gd name="T0" fmla="*/ 315 w 322"/>
                <a:gd name="T1" fmla="*/ 29 h 303"/>
                <a:gd name="T2" fmla="*/ 158 w 322"/>
                <a:gd name="T3" fmla="*/ 29 h 303"/>
                <a:gd name="T4" fmla="*/ 141 w 322"/>
                <a:gd name="T5" fmla="*/ 29 h 303"/>
                <a:gd name="T6" fmla="*/ 144 w 322"/>
                <a:gd name="T7" fmla="*/ 14 h 303"/>
                <a:gd name="T8" fmla="*/ 269 w 322"/>
                <a:gd name="T9" fmla="*/ 14 h 303"/>
                <a:gd name="T10" fmla="*/ 276 w 322"/>
                <a:gd name="T11" fmla="*/ 7 h 303"/>
                <a:gd name="T12" fmla="*/ 269 w 322"/>
                <a:gd name="T13" fmla="*/ 0 h 303"/>
                <a:gd name="T14" fmla="*/ 144 w 322"/>
                <a:gd name="T15" fmla="*/ 0 h 303"/>
                <a:gd name="T16" fmla="*/ 123 w 322"/>
                <a:gd name="T17" fmla="*/ 29 h 303"/>
                <a:gd name="T18" fmla="*/ 0 w 322"/>
                <a:gd name="T19" fmla="*/ 50 h 303"/>
                <a:gd name="T20" fmla="*/ 60 w 322"/>
                <a:gd name="T21" fmla="*/ 72 h 303"/>
                <a:gd name="T22" fmla="*/ 60 w 322"/>
                <a:gd name="T23" fmla="*/ 87 h 303"/>
                <a:gd name="T24" fmla="*/ 2 w 322"/>
                <a:gd name="T25" fmla="*/ 108 h 303"/>
                <a:gd name="T26" fmla="*/ 225 w 322"/>
                <a:gd name="T27" fmla="*/ 130 h 303"/>
                <a:gd name="T28" fmla="*/ 225 w 322"/>
                <a:gd name="T29" fmla="*/ 144 h 303"/>
                <a:gd name="T30" fmla="*/ 80 w 322"/>
                <a:gd name="T31" fmla="*/ 166 h 303"/>
                <a:gd name="T32" fmla="*/ 227 w 322"/>
                <a:gd name="T33" fmla="*/ 188 h 303"/>
                <a:gd name="T34" fmla="*/ 227 w 322"/>
                <a:gd name="T35" fmla="*/ 202 h 303"/>
                <a:gd name="T36" fmla="*/ 39 w 322"/>
                <a:gd name="T37" fmla="*/ 224 h 303"/>
                <a:gd name="T38" fmla="*/ 115 w 322"/>
                <a:gd name="T39" fmla="*/ 245 h 303"/>
                <a:gd name="T40" fmla="*/ 115 w 322"/>
                <a:gd name="T41" fmla="*/ 260 h 303"/>
                <a:gd name="T42" fmla="*/ 39 w 322"/>
                <a:gd name="T43" fmla="*/ 282 h 303"/>
                <a:gd name="T44" fmla="*/ 67 w 322"/>
                <a:gd name="T45" fmla="*/ 296 h 303"/>
                <a:gd name="T46" fmla="*/ 60 w 322"/>
                <a:gd name="T47" fmla="*/ 289 h 303"/>
                <a:gd name="T48" fmla="*/ 60 w 322"/>
                <a:gd name="T49" fmla="*/ 274 h 303"/>
                <a:gd name="T50" fmla="*/ 136 w 322"/>
                <a:gd name="T51" fmla="*/ 253 h 303"/>
                <a:gd name="T52" fmla="*/ 60 w 322"/>
                <a:gd name="T53" fmla="*/ 231 h 303"/>
                <a:gd name="T54" fmla="*/ 60 w 322"/>
                <a:gd name="T55" fmla="*/ 216 h 303"/>
                <a:gd name="T56" fmla="*/ 249 w 322"/>
                <a:gd name="T57" fmla="*/ 195 h 303"/>
                <a:gd name="T58" fmla="*/ 101 w 322"/>
                <a:gd name="T59" fmla="*/ 173 h 303"/>
                <a:gd name="T60" fmla="*/ 101 w 322"/>
                <a:gd name="T61" fmla="*/ 159 h 303"/>
                <a:gd name="T62" fmla="*/ 246 w 322"/>
                <a:gd name="T63" fmla="*/ 137 h 303"/>
                <a:gd name="T64" fmla="*/ 23 w 322"/>
                <a:gd name="T65" fmla="*/ 115 h 303"/>
                <a:gd name="T66" fmla="*/ 23 w 322"/>
                <a:gd name="T67" fmla="*/ 101 h 303"/>
                <a:gd name="T68" fmla="*/ 81 w 322"/>
                <a:gd name="T69" fmla="*/ 79 h 303"/>
                <a:gd name="T70" fmla="*/ 21 w 322"/>
                <a:gd name="T71" fmla="*/ 58 h 303"/>
                <a:gd name="T72" fmla="*/ 21 w 322"/>
                <a:gd name="T73" fmla="*/ 43 h 303"/>
                <a:gd name="T74" fmla="*/ 144 w 322"/>
                <a:gd name="T75" fmla="*/ 43 h 303"/>
                <a:gd name="T76" fmla="*/ 315 w 322"/>
                <a:gd name="T77" fmla="*/ 43 h 303"/>
                <a:gd name="T78" fmla="*/ 315 w 322"/>
                <a:gd name="T79" fmla="*/ 2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2" h="303">
                  <a:moveTo>
                    <a:pt x="315" y="29"/>
                  </a:moveTo>
                  <a:cubicBezTo>
                    <a:pt x="315" y="29"/>
                    <a:pt x="315" y="29"/>
                    <a:pt x="315" y="29"/>
                  </a:cubicBezTo>
                  <a:cubicBezTo>
                    <a:pt x="314" y="29"/>
                    <a:pt x="314" y="29"/>
                    <a:pt x="314" y="29"/>
                  </a:cubicBezTo>
                  <a:cubicBezTo>
                    <a:pt x="158" y="29"/>
                    <a:pt x="158" y="29"/>
                    <a:pt x="158" y="29"/>
                  </a:cubicBezTo>
                  <a:cubicBezTo>
                    <a:pt x="158" y="29"/>
                    <a:pt x="158" y="29"/>
                    <a:pt x="158" y="29"/>
                  </a:cubicBezTo>
                  <a:cubicBezTo>
                    <a:pt x="141" y="29"/>
                    <a:pt x="141" y="29"/>
                    <a:pt x="141" y="29"/>
                  </a:cubicBezTo>
                  <a:cubicBezTo>
                    <a:pt x="138" y="28"/>
                    <a:pt x="136" y="25"/>
                    <a:pt x="136" y="22"/>
                  </a:cubicBezTo>
                  <a:cubicBezTo>
                    <a:pt x="136" y="18"/>
                    <a:pt x="139" y="14"/>
                    <a:pt x="144" y="14"/>
                  </a:cubicBezTo>
                  <a:cubicBezTo>
                    <a:pt x="269" y="14"/>
                    <a:pt x="269" y="14"/>
                    <a:pt x="269" y="14"/>
                  </a:cubicBezTo>
                  <a:cubicBezTo>
                    <a:pt x="269" y="14"/>
                    <a:pt x="269" y="14"/>
                    <a:pt x="269" y="14"/>
                  </a:cubicBezTo>
                  <a:cubicBezTo>
                    <a:pt x="269" y="14"/>
                    <a:pt x="269" y="14"/>
                    <a:pt x="269" y="14"/>
                  </a:cubicBezTo>
                  <a:cubicBezTo>
                    <a:pt x="273" y="14"/>
                    <a:pt x="276" y="11"/>
                    <a:pt x="276" y="7"/>
                  </a:cubicBezTo>
                  <a:cubicBezTo>
                    <a:pt x="276" y="3"/>
                    <a:pt x="273" y="0"/>
                    <a:pt x="269" y="0"/>
                  </a:cubicBezTo>
                  <a:cubicBezTo>
                    <a:pt x="269" y="0"/>
                    <a:pt x="269" y="0"/>
                    <a:pt x="269" y="0"/>
                  </a:cubicBezTo>
                  <a:cubicBezTo>
                    <a:pt x="269" y="0"/>
                    <a:pt x="269" y="0"/>
                    <a:pt x="269" y="0"/>
                  </a:cubicBezTo>
                  <a:cubicBezTo>
                    <a:pt x="144" y="0"/>
                    <a:pt x="144" y="0"/>
                    <a:pt x="144" y="0"/>
                  </a:cubicBezTo>
                  <a:cubicBezTo>
                    <a:pt x="132" y="0"/>
                    <a:pt x="122" y="10"/>
                    <a:pt x="122" y="22"/>
                  </a:cubicBezTo>
                  <a:cubicBezTo>
                    <a:pt x="122" y="24"/>
                    <a:pt x="122" y="27"/>
                    <a:pt x="123" y="29"/>
                  </a:cubicBezTo>
                  <a:cubicBezTo>
                    <a:pt x="21" y="29"/>
                    <a:pt x="21" y="29"/>
                    <a:pt x="21" y="29"/>
                  </a:cubicBezTo>
                  <a:cubicBezTo>
                    <a:pt x="9" y="29"/>
                    <a:pt x="0" y="38"/>
                    <a:pt x="0" y="50"/>
                  </a:cubicBezTo>
                  <a:cubicBezTo>
                    <a:pt x="0" y="62"/>
                    <a:pt x="9" y="72"/>
                    <a:pt x="21" y="72"/>
                  </a:cubicBezTo>
                  <a:cubicBezTo>
                    <a:pt x="60" y="72"/>
                    <a:pt x="60" y="72"/>
                    <a:pt x="60" y="72"/>
                  </a:cubicBezTo>
                  <a:cubicBezTo>
                    <a:pt x="64" y="72"/>
                    <a:pt x="67" y="75"/>
                    <a:pt x="67" y="79"/>
                  </a:cubicBezTo>
                  <a:cubicBezTo>
                    <a:pt x="67" y="83"/>
                    <a:pt x="64" y="87"/>
                    <a:pt x="60" y="87"/>
                  </a:cubicBezTo>
                  <a:cubicBezTo>
                    <a:pt x="23" y="87"/>
                    <a:pt x="23" y="87"/>
                    <a:pt x="23" y="87"/>
                  </a:cubicBezTo>
                  <a:cubicBezTo>
                    <a:pt x="11" y="87"/>
                    <a:pt x="2" y="96"/>
                    <a:pt x="2" y="108"/>
                  </a:cubicBezTo>
                  <a:cubicBezTo>
                    <a:pt x="2" y="120"/>
                    <a:pt x="11" y="130"/>
                    <a:pt x="23" y="130"/>
                  </a:cubicBezTo>
                  <a:cubicBezTo>
                    <a:pt x="225" y="130"/>
                    <a:pt x="225" y="130"/>
                    <a:pt x="225" y="130"/>
                  </a:cubicBezTo>
                  <a:cubicBezTo>
                    <a:pt x="229" y="130"/>
                    <a:pt x="232" y="133"/>
                    <a:pt x="232" y="137"/>
                  </a:cubicBezTo>
                  <a:cubicBezTo>
                    <a:pt x="232" y="141"/>
                    <a:pt x="229" y="144"/>
                    <a:pt x="225" y="144"/>
                  </a:cubicBezTo>
                  <a:cubicBezTo>
                    <a:pt x="101" y="144"/>
                    <a:pt x="101" y="144"/>
                    <a:pt x="101" y="144"/>
                  </a:cubicBezTo>
                  <a:cubicBezTo>
                    <a:pt x="89" y="144"/>
                    <a:pt x="80" y="154"/>
                    <a:pt x="80" y="166"/>
                  </a:cubicBezTo>
                  <a:cubicBezTo>
                    <a:pt x="80" y="178"/>
                    <a:pt x="89" y="188"/>
                    <a:pt x="101" y="188"/>
                  </a:cubicBezTo>
                  <a:cubicBezTo>
                    <a:pt x="227" y="188"/>
                    <a:pt x="227" y="188"/>
                    <a:pt x="227" y="188"/>
                  </a:cubicBezTo>
                  <a:cubicBezTo>
                    <a:pt x="231" y="188"/>
                    <a:pt x="234" y="191"/>
                    <a:pt x="234" y="195"/>
                  </a:cubicBezTo>
                  <a:cubicBezTo>
                    <a:pt x="234" y="199"/>
                    <a:pt x="231" y="202"/>
                    <a:pt x="227" y="202"/>
                  </a:cubicBezTo>
                  <a:cubicBezTo>
                    <a:pt x="60" y="202"/>
                    <a:pt x="60" y="202"/>
                    <a:pt x="60" y="202"/>
                  </a:cubicBezTo>
                  <a:cubicBezTo>
                    <a:pt x="48" y="202"/>
                    <a:pt x="39" y="212"/>
                    <a:pt x="39" y="224"/>
                  </a:cubicBezTo>
                  <a:cubicBezTo>
                    <a:pt x="39" y="236"/>
                    <a:pt x="48" y="245"/>
                    <a:pt x="60" y="245"/>
                  </a:cubicBezTo>
                  <a:cubicBezTo>
                    <a:pt x="115" y="245"/>
                    <a:pt x="115" y="245"/>
                    <a:pt x="115" y="245"/>
                  </a:cubicBezTo>
                  <a:cubicBezTo>
                    <a:pt x="119" y="245"/>
                    <a:pt x="122" y="249"/>
                    <a:pt x="122" y="253"/>
                  </a:cubicBezTo>
                  <a:cubicBezTo>
                    <a:pt x="122" y="257"/>
                    <a:pt x="119" y="260"/>
                    <a:pt x="115" y="260"/>
                  </a:cubicBezTo>
                  <a:cubicBezTo>
                    <a:pt x="60" y="260"/>
                    <a:pt x="60" y="260"/>
                    <a:pt x="60" y="260"/>
                  </a:cubicBezTo>
                  <a:cubicBezTo>
                    <a:pt x="48" y="260"/>
                    <a:pt x="39" y="270"/>
                    <a:pt x="39" y="282"/>
                  </a:cubicBezTo>
                  <a:cubicBezTo>
                    <a:pt x="39" y="294"/>
                    <a:pt x="48" y="303"/>
                    <a:pt x="60" y="303"/>
                  </a:cubicBezTo>
                  <a:cubicBezTo>
                    <a:pt x="64" y="303"/>
                    <a:pt x="67" y="300"/>
                    <a:pt x="67" y="296"/>
                  </a:cubicBezTo>
                  <a:cubicBezTo>
                    <a:pt x="67" y="292"/>
                    <a:pt x="64" y="289"/>
                    <a:pt x="60" y="289"/>
                  </a:cubicBezTo>
                  <a:cubicBezTo>
                    <a:pt x="60" y="289"/>
                    <a:pt x="60" y="289"/>
                    <a:pt x="60" y="289"/>
                  </a:cubicBezTo>
                  <a:cubicBezTo>
                    <a:pt x="56" y="289"/>
                    <a:pt x="53" y="286"/>
                    <a:pt x="53" y="282"/>
                  </a:cubicBezTo>
                  <a:cubicBezTo>
                    <a:pt x="53" y="278"/>
                    <a:pt x="56" y="274"/>
                    <a:pt x="60" y="274"/>
                  </a:cubicBezTo>
                  <a:cubicBezTo>
                    <a:pt x="115" y="274"/>
                    <a:pt x="115" y="274"/>
                    <a:pt x="115" y="274"/>
                  </a:cubicBezTo>
                  <a:cubicBezTo>
                    <a:pt x="127" y="274"/>
                    <a:pt x="136" y="265"/>
                    <a:pt x="136" y="253"/>
                  </a:cubicBezTo>
                  <a:cubicBezTo>
                    <a:pt x="136" y="241"/>
                    <a:pt x="127" y="231"/>
                    <a:pt x="115" y="231"/>
                  </a:cubicBezTo>
                  <a:cubicBezTo>
                    <a:pt x="60" y="231"/>
                    <a:pt x="60" y="231"/>
                    <a:pt x="60" y="231"/>
                  </a:cubicBezTo>
                  <a:cubicBezTo>
                    <a:pt x="56" y="231"/>
                    <a:pt x="53" y="228"/>
                    <a:pt x="53" y="224"/>
                  </a:cubicBezTo>
                  <a:cubicBezTo>
                    <a:pt x="53" y="220"/>
                    <a:pt x="56" y="216"/>
                    <a:pt x="60" y="216"/>
                  </a:cubicBezTo>
                  <a:cubicBezTo>
                    <a:pt x="227" y="216"/>
                    <a:pt x="227" y="216"/>
                    <a:pt x="227" y="216"/>
                  </a:cubicBezTo>
                  <a:cubicBezTo>
                    <a:pt x="239" y="216"/>
                    <a:pt x="249" y="207"/>
                    <a:pt x="249" y="195"/>
                  </a:cubicBezTo>
                  <a:cubicBezTo>
                    <a:pt x="249" y="183"/>
                    <a:pt x="239" y="173"/>
                    <a:pt x="227" y="173"/>
                  </a:cubicBezTo>
                  <a:cubicBezTo>
                    <a:pt x="101" y="173"/>
                    <a:pt x="101" y="173"/>
                    <a:pt x="101" y="173"/>
                  </a:cubicBezTo>
                  <a:cubicBezTo>
                    <a:pt x="97" y="173"/>
                    <a:pt x="94" y="170"/>
                    <a:pt x="94" y="166"/>
                  </a:cubicBezTo>
                  <a:cubicBezTo>
                    <a:pt x="94" y="162"/>
                    <a:pt x="97" y="159"/>
                    <a:pt x="101" y="159"/>
                  </a:cubicBezTo>
                  <a:cubicBezTo>
                    <a:pt x="225" y="159"/>
                    <a:pt x="225" y="159"/>
                    <a:pt x="225" y="159"/>
                  </a:cubicBezTo>
                  <a:cubicBezTo>
                    <a:pt x="237" y="159"/>
                    <a:pt x="246" y="149"/>
                    <a:pt x="246" y="137"/>
                  </a:cubicBezTo>
                  <a:cubicBezTo>
                    <a:pt x="246" y="125"/>
                    <a:pt x="237" y="115"/>
                    <a:pt x="225" y="115"/>
                  </a:cubicBezTo>
                  <a:cubicBezTo>
                    <a:pt x="23" y="115"/>
                    <a:pt x="23" y="115"/>
                    <a:pt x="23" y="115"/>
                  </a:cubicBezTo>
                  <a:cubicBezTo>
                    <a:pt x="19" y="115"/>
                    <a:pt x="16" y="112"/>
                    <a:pt x="16" y="108"/>
                  </a:cubicBezTo>
                  <a:cubicBezTo>
                    <a:pt x="16" y="104"/>
                    <a:pt x="19" y="101"/>
                    <a:pt x="23" y="101"/>
                  </a:cubicBezTo>
                  <a:cubicBezTo>
                    <a:pt x="60" y="101"/>
                    <a:pt x="60" y="101"/>
                    <a:pt x="60" y="101"/>
                  </a:cubicBezTo>
                  <a:cubicBezTo>
                    <a:pt x="72" y="101"/>
                    <a:pt x="81" y="91"/>
                    <a:pt x="81" y="79"/>
                  </a:cubicBezTo>
                  <a:cubicBezTo>
                    <a:pt x="81" y="67"/>
                    <a:pt x="72" y="58"/>
                    <a:pt x="60" y="58"/>
                  </a:cubicBezTo>
                  <a:cubicBezTo>
                    <a:pt x="21" y="58"/>
                    <a:pt x="21" y="58"/>
                    <a:pt x="21" y="58"/>
                  </a:cubicBezTo>
                  <a:cubicBezTo>
                    <a:pt x="17" y="58"/>
                    <a:pt x="14" y="54"/>
                    <a:pt x="14" y="50"/>
                  </a:cubicBezTo>
                  <a:cubicBezTo>
                    <a:pt x="14" y="46"/>
                    <a:pt x="17" y="43"/>
                    <a:pt x="21" y="43"/>
                  </a:cubicBezTo>
                  <a:cubicBezTo>
                    <a:pt x="140" y="43"/>
                    <a:pt x="140" y="43"/>
                    <a:pt x="140" y="43"/>
                  </a:cubicBezTo>
                  <a:cubicBezTo>
                    <a:pt x="141" y="43"/>
                    <a:pt x="142" y="43"/>
                    <a:pt x="144" y="43"/>
                  </a:cubicBezTo>
                  <a:cubicBezTo>
                    <a:pt x="314" y="43"/>
                    <a:pt x="314" y="43"/>
                    <a:pt x="314" y="43"/>
                  </a:cubicBezTo>
                  <a:cubicBezTo>
                    <a:pt x="314" y="43"/>
                    <a:pt x="314" y="43"/>
                    <a:pt x="315" y="43"/>
                  </a:cubicBezTo>
                  <a:cubicBezTo>
                    <a:pt x="319" y="43"/>
                    <a:pt x="322" y="40"/>
                    <a:pt x="322" y="36"/>
                  </a:cubicBezTo>
                  <a:cubicBezTo>
                    <a:pt x="322" y="32"/>
                    <a:pt x="319" y="29"/>
                    <a:pt x="315"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 name="Freeform 8"/>
            <p:cNvSpPr>
              <a:spLocks/>
            </p:cNvSpPr>
            <p:nvPr userDrawn="1"/>
          </p:nvSpPr>
          <p:spPr bwMode="auto">
            <a:xfrm>
              <a:off x="6656" y="1140"/>
              <a:ext cx="74" cy="20"/>
            </a:xfrm>
            <a:custGeom>
              <a:avLst/>
              <a:gdLst>
                <a:gd name="T0" fmla="*/ 21 w 156"/>
                <a:gd name="T1" fmla="*/ 0 h 43"/>
                <a:gd name="T2" fmla="*/ 0 w 156"/>
                <a:gd name="T3" fmla="*/ 21 h 43"/>
                <a:gd name="T4" fmla="*/ 21 w 156"/>
                <a:gd name="T5" fmla="*/ 43 h 43"/>
                <a:gd name="T6" fmla="*/ 149 w 156"/>
                <a:gd name="T7" fmla="*/ 43 h 43"/>
                <a:gd name="T8" fmla="*/ 149 w 156"/>
                <a:gd name="T9" fmla="*/ 43 h 43"/>
                <a:gd name="T10" fmla="*/ 156 w 156"/>
                <a:gd name="T11" fmla="*/ 36 h 43"/>
                <a:gd name="T12" fmla="*/ 149 w 156"/>
                <a:gd name="T13" fmla="*/ 29 h 43"/>
                <a:gd name="T14" fmla="*/ 149 w 156"/>
                <a:gd name="T15" fmla="*/ 29 h 43"/>
                <a:gd name="T16" fmla="*/ 21 w 156"/>
                <a:gd name="T17" fmla="*/ 29 h 43"/>
                <a:gd name="T18" fmla="*/ 14 w 156"/>
                <a:gd name="T19" fmla="*/ 21 h 43"/>
                <a:gd name="T20" fmla="*/ 21 w 156"/>
                <a:gd name="T21" fmla="*/ 14 h 43"/>
                <a:gd name="T22" fmla="*/ 124 w 156"/>
                <a:gd name="T23" fmla="*/ 14 h 43"/>
                <a:gd name="T24" fmla="*/ 124 w 156"/>
                <a:gd name="T25" fmla="*/ 14 h 43"/>
                <a:gd name="T26" fmla="*/ 132 w 156"/>
                <a:gd name="T27" fmla="*/ 7 h 43"/>
                <a:gd name="T28" fmla="*/ 124 w 156"/>
                <a:gd name="T29" fmla="*/ 0 h 43"/>
                <a:gd name="T30" fmla="*/ 124 w 156"/>
                <a:gd name="T31" fmla="*/ 0 h 43"/>
                <a:gd name="T32" fmla="*/ 21 w 15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43">
                  <a:moveTo>
                    <a:pt x="21" y="0"/>
                  </a:moveTo>
                  <a:cubicBezTo>
                    <a:pt x="9" y="0"/>
                    <a:pt x="0" y="9"/>
                    <a:pt x="0" y="21"/>
                  </a:cubicBezTo>
                  <a:cubicBezTo>
                    <a:pt x="0" y="33"/>
                    <a:pt x="9" y="43"/>
                    <a:pt x="21" y="43"/>
                  </a:cubicBezTo>
                  <a:cubicBezTo>
                    <a:pt x="149" y="43"/>
                    <a:pt x="149" y="43"/>
                    <a:pt x="149" y="43"/>
                  </a:cubicBezTo>
                  <a:cubicBezTo>
                    <a:pt x="149" y="43"/>
                    <a:pt x="149" y="43"/>
                    <a:pt x="149" y="43"/>
                  </a:cubicBezTo>
                  <a:cubicBezTo>
                    <a:pt x="153" y="43"/>
                    <a:pt x="156" y="40"/>
                    <a:pt x="156" y="36"/>
                  </a:cubicBezTo>
                  <a:cubicBezTo>
                    <a:pt x="156" y="32"/>
                    <a:pt x="153" y="29"/>
                    <a:pt x="149" y="29"/>
                  </a:cubicBezTo>
                  <a:cubicBezTo>
                    <a:pt x="149" y="29"/>
                    <a:pt x="149" y="29"/>
                    <a:pt x="149" y="29"/>
                  </a:cubicBezTo>
                  <a:cubicBezTo>
                    <a:pt x="21" y="29"/>
                    <a:pt x="21" y="29"/>
                    <a:pt x="21" y="29"/>
                  </a:cubicBezTo>
                  <a:cubicBezTo>
                    <a:pt x="17" y="29"/>
                    <a:pt x="14" y="25"/>
                    <a:pt x="14" y="21"/>
                  </a:cubicBezTo>
                  <a:cubicBezTo>
                    <a:pt x="14" y="17"/>
                    <a:pt x="17" y="14"/>
                    <a:pt x="21" y="14"/>
                  </a:cubicBezTo>
                  <a:cubicBezTo>
                    <a:pt x="124" y="14"/>
                    <a:pt x="124" y="14"/>
                    <a:pt x="124" y="14"/>
                  </a:cubicBezTo>
                  <a:cubicBezTo>
                    <a:pt x="124" y="14"/>
                    <a:pt x="124" y="14"/>
                    <a:pt x="124" y="14"/>
                  </a:cubicBezTo>
                  <a:cubicBezTo>
                    <a:pt x="128" y="14"/>
                    <a:pt x="132" y="11"/>
                    <a:pt x="132" y="7"/>
                  </a:cubicBezTo>
                  <a:cubicBezTo>
                    <a:pt x="132" y="3"/>
                    <a:pt x="128" y="0"/>
                    <a:pt x="124" y="0"/>
                  </a:cubicBezTo>
                  <a:cubicBezTo>
                    <a:pt x="124" y="0"/>
                    <a:pt x="124" y="0"/>
                    <a:pt x="124"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 name="Freeform 9"/>
            <p:cNvSpPr>
              <a:spLocks/>
            </p:cNvSpPr>
            <p:nvPr userDrawn="1"/>
          </p:nvSpPr>
          <p:spPr bwMode="auto">
            <a:xfrm>
              <a:off x="6570" y="1112"/>
              <a:ext cx="144" cy="21"/>
            </a:xfrm>
            <a:custGeom>
              <a:avLst/>
              <a:gdLst>
                <a:gd name="T0" fmla="*/ 306 w 306"/>
                <a:gd name="T1" fmla="*/ 36 h 43"/>
                <a:gd name="T2" fmla="*/ 299 w 306"/>
                <a:gd name="T3" fmla="*/ 29 h 43"/>
                <a:gd name="T4" fmla="*/ 299 w 306"/>
                <a:gd name="T5" fmla="*/ 29 h 43"/>
                <a:gd name="T6" fmla="*/ 299 w 306"/>
                <a:gd name="T7" fmla="*/ 29 h 43"/>
                <a:gd name="T8" fmla="*/ 21 w 306"/>
                <a:gd name="T9" fmla="*/ 29 h 43"/>
                <a:gd name="T10" fmla="*/ 14 w 306"/>
                <a:gd name="T11" fmla="*/ 22 h 43"/>
                <a:gd name="T12" fmla="*/ 21 w 306"/>
                <a:gd name="T13" fmla="*/ 14 h 43"/>
                <a:gd name="T14" fmla="*/ 291 w 306"/>
                <a:gd name="T15" fmla="*/ 14 h 43"/>
                <a:gd name="T16" fmla="*/ 291 w 306"/>
                <a:gd name="T17" fmla="*/ 14 h 43"/>
                <a:gd name="T18" fmla="*/ 298 w 306"/>
                <a:gd name="T19" fmla="*/ 7 h 43"/>
                <a:gd name="T20" fmla="*/ 291 w 306"/>
                <a:gd name="T21" fmla="*/ 0 h 43"/>
                <a:gd name="T22" fmla="*/ 291 w 306"/>
                <a:gd name="T23" fmla="*/ 0 h 43"/>
                <a:gd name="T24" fmla="*/ 291 w 306"/>
                <a:gd name="T25" fmla="*/ 0 h 43"/>
                <a:gd name="T26" fmla="*/ 21 w 306"/>
                <a:gd name="T27" fmla="*/ 0 h 43"/>
                <a:gd name="T28" fmla="*/ 0 w 306"/>
                <a:gd name="T29" fmla="*/ 22 h 43"/>
                <a:gd name="T30" fmla="*/ 21 w 306"/>
                <a:gd name="T31" fmla="*/ 43 h 43"/>
                <a:gd name="T32" fmla="*/ 299 w 306"/>
                <a:gd name="T33" fmla="*/ 43 h 43"/>
                <a:gd name="T34" fmla="*/ 306 w 306"/>
                <a:gd name="T3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43">
                  <a:moveTo>
                    <a:pt x="306" y="36"/>
                  </a:moveTo>
                  <a:cubicBezTo>
                    <a:pt x="306" y="32"/>
                    <a:pt x="303" y="29"/>
                    <a:pt x="299" y="29"/>
                  </a:cubicBezTo>
                  <a:cubicBezTo>
                    <a:pt x="299" y="29"/>
                    <a:pt x="299" y="29"/>
                    <a:pt x="299" y="29"/>
                  </a:cubicBezTo>
                  <a:cubicBezTo>
                    <a:pt x="299" y="29"/>
                    <a:pt x="299" y="29"/>
                    <a:pt x="299" y="29"/>
                  </a:cubicBezTo>
                  <a:cubicBezTo>
                    <a:pt x="21" y="29"/>
                    <a:pt x="21" y="29"/>
                    <a:pt x="21" y="29"/>
                  </a:cubicBezTo>
                  <a:cubicBezTo>
                    <a:pt x="17" y="29"/>
                    <a:pt x="14" y="26"/>
                    <a:pt x="14" y="22"/>
                  </a:cubicBezTo>
                  <a:cubicBezTo>
                    <a:pt x="14" y="18"/>
                    <a:pt x="17" y="14"/>
                    <a:pt x="21" y="14"/>
                  </a:cubicBezTo>
                  <a:cubicBezTo>
                    <a:pt x="291" y="14"/>
                    <a:pt x="291" y="14"/>
                    <a:pt x="291" y="14"/>
                  </a:cubicBezTo>
                  <a:cubicBezTo>
                    <a:pt x="291" y="14"/>
                    <a:pt x="291" y="14"/>
                    <a:pt x="291" y="14"/>
                  </a:cubicBezTo>
                  <a:cubicBezTo>
                    <a:pt x="295" y="14"/>
                    <a:pt x="298" y="11"/>
                    <a:pt x="298" y="7"/>
                  </a:cubicBezTo>
                  <a:cubicBezTo>
                    <a:pt x="298" y="3"/>
                    <a:pt x="295" y="0"/>
                    <a:pt x="291" y="0"/>
                  </a:cubicBezTo>
                  <a:cubicBezTo>
                    <a:pt x="291" y="0"/>
                    <a:pt x="291" y="0"/>
                    <a:pt x="291" y="0"/>
                  </a:cubicBezTo>
                  <a:cubicBezTo>
                    <a:pt x="291" y="0"/>
                    <a:pt x="291" y="0"/>
                    <a:pt x="291" y="0"/>
                  </a:cubicBezTo>
                  <a:cubicBezTo>
                    <a:pt x="21" y="0"/>
                    <a:pt x="21" y="0"/>
                    <a:pt x="21" y="0"/>
                  </a:cubicBezTo>
                  <a:cubicBezTo>
                    <a:pt x="10" y="0"/>
                    <a:pt x="0" y="10"/>
                    <a:pt x="0" y="22"/>
                  </a:cubicBezTo>
                  <a:cubicBezTo>
                    <a:pt x="0" y="34"/>
                    <a:pt x="10" y="43"/>
                    <a:pt x="21" y="43"/>
                  </a:cubicBezTo>
                  <a:cubicBezTo>
                    <a:pt x="299" y="43"/>
                    <a:pt x="299" y="43"/>
                    <a:pt x="299" y="43"/>
                  </a:cubicBezTo>
                  <a:cubicBezTo>
                    <a:pt x="303" y="43"/>
                    <a:pt x="306" y="40"/>
                    <a:pt x="30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10"/>
            <p:cNvSpPr>
              <a:spLocks/>
            </p:cNvSpPr>
            <p:nvPr userDrawn="1"/>
          </p:nvSpPr>
          <p:spPr bwMode="auto">
            <a:xfrm>
              <a:off x="6656" y="1167"/>
              <a:ext cx="77" cy="20"/>
            </a:xfrm>
            <a:custGeom>
              <a:avLst/>
              <a:gdLst>
                <a:gd name="T0" fmla="*/ 156 w 163"/>
                <a:gd name="T1" fmla="*/ 29 h 43"/>
                <a:gd name="T2" fmla="*/ 156 w 163"/>
                <a:gd name="T3" fmla="*/ 29 h 43"/>
                <a:gd name="T4" fmla="*/ 156 w 163"/>
                <a:gd name="T5" fmla="*/ 29 h 43"/>
                <a:gd name="T6" fmla="*/ 21 w 163"/>
                <a:gd name="T7" fmla="*/ 29 h 43"/>
                <a:gd name="T8" fmla="*/ 14 w 163"/>
                <a:gd name="T9" fmla="*/ 21 h 43"/>
                <a:gd name="T10" fmla="*/ 21 w 163"/>
                <a:gd name="T11" fmla="*/ 14 h 43"/>
                <a:gd name="T12" fmla="*/ 130 w 163"/>
                <a:gd name="T13" fmla="*/ 14 h 43"/>
                <a:gd name="T14" fmla="*/ 130 w 163"/>
                <a:gd name="T15" fmla="*/ 14 h 43"/>
                <a:gd name="T16" fmla="*/ 131 w 163"/>
                <a:gd name="T17" fmla="*/ 14 h 43"/>
                <a:gd name="T18" fmla="*/ 138 w 163"/>
                <a:gd name="T19" fmla="*/ 7 h 43"/>
                <a:gd name="T20" fmla="*/ 131 w 163"/>
                <a:gd name="T21" fmla="*/ 0 h 43"/>
                <a:gd name="T22" fmla="*/ 131 w 163"/>
                <a:gd name="T23" fmla="*/ 0 h 43"/>
                <a:gd name="T24" fmla="*/ 131 w 163"/>
                <a:gd name="T25" fmla="*/ 0 h 43"/>
                <a:gd name="T26" fmla="*/ 21 w 163"/>
                <a:gd name="T27" fmla="*/ 0 h 43"/>
                <a:gd name="T28" fmla="*/ 0 w 163"/>
                <a:gd name="T29" fmla="*/ 21 h 43"/>
                <a:gd name="T30" fmla="*/ 21 w 163"/>
                <a:gd name="T31" fmla="*/ 43 h 43"/>
                <a:gd name="T32" fmla="*/ 156 w 163"/>
                <a:gd name="T33" fmla="*/ 43 h 43"/>
                <a:gd name="T34" fmla="*/ 163 w 163"/>
                <a:gd name="T35" fmla="*/ 36 h 43"/>
                <a:gd name="T36" fmla="*/ 156 w 163"/>
                <a:gd name="T3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43">
                  <a:moveTo>
                    <a:pt x="156" y="29"/>
                  </a:moveTo>
                  <a:cubicBezTo>
                    <a:pt x="156" y="29"/>
                    <a:pt x="156" y="29"/>
                    <a:pt x="156" y="29"/>
                  </a:cubicBezTo>
                  <a:cubicBezTo>
                    <a:pt x="156" y="29"/>
                    <a:pt x="156" y="29"/>
                    <a:pt x="156" y="29"/>
                  </a:cubicBezTo>
                  <a:cubicBezTo>
                    <a:pt x="21" y="29"/>
                    <a:pt x="21" y="29"/>
                    <a:pt x="21" y="29"/>
                  </a:cubicBezTo>
                  <a:cubicBezTo>
                    <a:pt x="17" y="29"/>
                    <a:pt x="14" y="25"/>
                    <a:pt x="14" y="21"/>
                  </a:cubicBezTo>
                  <a:cubicBezTo>
                    <a:pt x="14" y="17"/>
                    <a:pt x="17" y="14"/>
                    <a:pt x="21" y="14"/>
                  </a:cubicBezTo>
                  <a:cubicBezTo>
                    <a:pt x="130" y="14"/>
                    <a:pt x="130" y="14"/>
                    <a:pt x="130" y="14"/>
                  </a:cubicBezTo>
                  <a:cubicBezTo>
                    <a:pt x="130" y="14"/>
                    <a:pt x="130" y="14"/>
                    <a:pt x="130" y="14"/>
                  </a:cubicBezTo>
                  <a:cubicBezTo>
                    <a:pt x="130" y="14"/>
                    <a:pt x="130" y="14"/>
                    <a:pt x="131" y="14"/>
                  </a:cubicBezTo>
                  <a:cubicBezTo>
                    <a:pt x="134" y="14"/>
                    <a:pt x="138" y="11"/>
                    <a:pt x="138" y="7"/>
                  </a:cubicBezTo>
                  <a:cubicBezTo>
                    <a:pt x="138" y="3"/>
                    <a:pt x="134" y="0"/>
                    <a:pt x="131" y="0"/>
                  </a:cubicBezTo>
                  <a:cubicBezTo>
                    <a:pt x="131" y="0"/>
                    <a:pt x="131" y="0"/>
                    <a:pt x="131" y="0"/>
                  </a:cubicBezTo>
                  <a:cubicBezTo>
                    <a:pt x="131" y="0"/>
                    <a:pt x="131" y="0"/>
                    <a:pt x="131" y="0"/>
                  </a:cubicBezTo>
                  <a:cubicBezTo>
                    <a:pt x="21" y="0"/>
                    <a:pt x="21" y="0"/>
                    <a:pt x="21" y="0"/>
                  </a:cubicBezTo>
                  <a:cubicBezTo>
                    <a:pt x="9" y="0"/>
                    <a:pt x="0" y="9"/>
                    <a:pt x="0" y="21"/>
                  </a:cubicBezTo>
                  <a:cubicBezTo>
                    <a:pt x="0" y="33"/>
                    <a:pt x="9" y="43"/>
                    <a:pt x="21" y="43"/>
                  </a:cubicBezTo>
                  <a:cubicBezTo>
                    <a:pt x="156" y="43"/>
                    <a:pt x="156" y="43"/>
                    <a:pt x="156" y="43"/>
                  </a:cubicBezTo>
                  <a:cubicBezTo>
                    <a:pt x="160" y="43"/>
                    <a:pt x="163" y="40"/>
                    <a:pt x="163" y="36"/>
                  </a:cubicBezTo>
                  <a:cubicBezTo>
                    <a:pt x="163" y="32"/>
                    <a:pt x="160" y="29"/>
                    <a:pt x="15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11"/>
            <p:cNvSpPr>
              <a:spLocks/>
            </p:cNvSpPr>
            <p:nvPr userDrawn="1"/>
          </p:nvSpPr>
          <p:spPr bwMode="auto">
            <a:xfrm>
              <a:off x="6647" y="1194"/>
              <a:ext cx="78" cy="21"/>
            </a:xfrm>
            <a:custGeom>
              <a:avLst/>
              <a:gdLst>
                <a:gd name="T0" fmla="*/ 166 w 166"/>
                <a:gd name="T1" fmla="*/ 36 h 44"/>
                <a:gd name="T2" fmla="*/ 159 w 166"/>
                <a:gd name="T3" fmla="*/ 29 h 44"/>
                <a:gd name="T4" fmla="*/ 159 w 166"/>
                <a:gd name="T5" fmla="*/ 29 h 44"/>
                <a:gd name="T6" fmla="*/ 21 w 166"/>
                <a:gd name="T7" fmla="*/ 29 h 44"/>
                <a:gd name="T8" fmla="*/ 14 w 166"/>
                <a:gd name="T9" fmla="*/ 22 h 44"/>
                <a:gd name="T10" fmla="*/ 21 w 166"/>
                <a:gd name="T11" fmla="*/ 15 h 44"/>
                <a:gd name="T12" fmla="*/ 152 w 166"/>
                <a:gd name="T13" fmla="*/ 15 h 44"/>
                <a:gd name="T14" fmla="*/ 152 w 166"/>
                <a:gd name="T15" fmla="*/ 15 h 44"/>
                <a:gd name="T16" fmla="*/ 159 w 166"/>
                <a:gd name="T17" fmla="*/ 8 h 44"/>
                <a:gd name="T18" fmla="*/ 152 w 166"/>
                <a:gd name="T19" fmla="*/ 0 h 44"/>
                <a:gd name="T20" fmla="*/ 152 w 166"/>
                <a:gd name="T21" fmla="*/ 0 h 44"/>
                <a:gd name="T22" fmla="*/ 21 w 166"/>
                <a:gd name="T23" fmla="*/ 0 h 44"/>
                <a:gd name="T24" fmla="*/ 0 w 166"/>
                <a:gd name="T25" fmla="*/ 22 h 44"/>
                <a:gd name="T26" fmla="*/ 21 w 166"/>
                <a:gd name="T27" fmla="*/ 44 h 44"/>
                <a:gd name="T28" fmla="*/ 159 w 166"/>
                <a:gd name="T29" fmla="*/ 44 h 44"/>
                <a:gd name="T30" fmla="*/ 159 w 166"/>
                <a:gd name="T31" fmla="*/ 44 h 44"/>
                <a:gd name="T32" fmla="*/ 166 w 166"/>
                <a:gd name="T3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4">
                  <a:moveTo>
                    <a:pt x="166" y="36"/>
                  </a:moveTo>
                  <a:cubicBezTo>
                    <a:pt x="166" y="33"/>
                    <a:pt x="163" y="29"/>
                    <a:pt x="159" y="29"/>
                  </a:cubicBezTo>
                  <a:cubicBezTo>
                    <a:pt x="159" y="29"/>
                    <a:pt x="159" y="29"/>
                    <a:pt x="159" y="29"/>
                  </a:cubicBezTo>
                  <a:cubicBezTo>
                    <a:pt x="21" y="29"/>
                    <a:pt x="21" y="29"/>
                    <a:pt x="21" y="29"/>
                  </a:cubicBezTo>
                  <a:cubicBezTo>
                    <a:pt x="17" y="29"/>
                    <a:pt x="14" y="26"/>
                    <a:pt x="14" y="22"/>
                  </a:cubicBezTo>
                  <a:cubicBezTo>
                    <a:pt x="14" y="18"/>
                    <a:pt x="17" y="15"/>
                    <a:pt x="21" y="15"/>
                  </a:cubicBezTo>
                  <a:cubicBezTo>
                    <a:pt x="152" y="15"/>
                    <a:pt x="152" y="15"/>
                    <a:pt x="152" y="15"/>
                  </a:cubicBezTo>
                  <a:cubicBezTo>
                    <a:pt x="152" y="15"/>
                    <a:pt x="152" y="15"/>
                    <a:pt x="152" y="15"/>
                  </a:cubicBezTo>
                  <a:cubicBezTo>
                    <a:pt x="155" y="15"/>
                    <a:pt x="159" y="11"/>
                    <a:pt x="159" y="8"/>
                  </a:cubicBezTo>
                  <a:cubicBezTo>
                    <a:pt x="159" y="4"/>
                    <a:pt x="155" y="1"/>
                    <a:pt x="152" y="0"/>
                  </a:cubicBezTo>
                  <a:cubicBezTo>
                    <a:pt x="152" y="0"/>
                    <a:pt x="152" y="0"/>
                    <a:pt x="152" y="0"/>
                  </a:cubicBezTo>
                  <a:cubicBezTo>
                    <a:pt x="21" y="0"/>
                    <a:pt x="21" y="0"/>
                    <a:pt x="21" y="0"/>
                  </a:cubicBezTo>
                  <a:cubicBezTo>
                    <a:pt x="9" y="0"/>
                    <a:pt x="0" y="10"/>
                    <a:pt x="0" y="22"/>
                  </a:cubicBezTo>
                  <a:cubicBezTo>
                    <a:pt x="0" y="34"/>
                    <a:pt x="9" y="44"/>
                    <a:pt x="21" y="44"/>
                  </a:cubicBezTo>
                  <a:cubicBezTo>
                    <a:pt x="159" y="44"/>
                    <a:pt x="159" y="44"/>
                    <a:pt x="159" y="44"/>
                  </a:cubicBezTo>
                  <a:cubicBezTo>
                    <a:pt x="159" y="44"/>
                    <a:pt x="159" y="44"/>
                    <a:pt x="159" y="44"/>
                  </a:cubicBezTo>
                  <a:cubicBezTo>
                    <a:pt x="163" y="43"/>
                    <a:pt x="166" y="40"/>
                    <a:pt x="166"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12"/>
            <p:cNvSpPr>
              <a:spLocks/>
            </p:cNvSpPr>
            <p:nvPr userDrawn="1"/>
          </p:nvSpPr>
          <p:spPr bwMode="auto">
            <a:xfrm>
              <a:off x="6670" y="1221"/>
              <a:ext cx="42" cy="20"/>
            </a:xfrm>
            <a:custGeom>
              <a:avLst/>
              <a:gdLst>
                <a:gd name="T0" fmla="*/ 74 w 91"/>
                <a:gd name="T1" fmla="*/ 29 h 43"/>
                <a:gd name="T2" fmla="*/ 22 w 91"/>
                <a:gd name="T3" fmla="*/ 29 h 43"/>
                <a:gd name="T4" fmla="*/ 15 w 91"/>
                <a:gd name="T5" fmla="*/ 22 h 43"/>
                <a:gd name="T6" fmla="*/ 22 w 91"/>
                <a:gd name="T7" fmla="*/ 15 h 43"/>
                <a:gd name="T8" fmla="*/ 84 w 91"/>
                <a:gd name="T9" fmla="*/ 15 h 43"/>
                <a:gd name="T10" fmla="*/ 84 w 91"/>
                <a:gd name="T11" fmla="*/ 15 h 43"/>
                <a:gd name="T12" fmla="*/ 84 w 91"/>
                <a:gd name="T13" fmla="*/ 15 h 43"/>
                <a:gd name="T14" fmla="*/ 91 w 91"/>
                <a:gd name="T15" fmla="*/ 7 h 43"/>
                <a:gd name="T16" fmla="*/ 84 w 91"/>
                <a:gd name="T17" fmla="*/ 0 h 43"/>
                <a:gd name="T18" fmla="*/ 83 w 91"/>
                <a:gd name="T19" fmla="*/ 0 h 43"/>
                <a:gd name="T20" fmla="*/ 83 w 91"/>
                <a:gd name="T21" fmla="*/ 0 h 43"/>
                <a:gd name="T22" fmla="*/ 22 w 91"/>
                <a:gd name="T23" fmla="*/ 0 h 43"/>
                <a:gd name="T24" fmla="*/ 0 w 91"/>
                <a:gd name="T25" fmla="*/ 22 h 43"/>
                <a:gd name="T26" fmla="*/ 22 w 91"/>
                <a:gd name="T27" fmla="*/ 43 h 43"/>
                <a:gd name="T28" fmla="*/ 74 w 91"/>
                <a:gd name="T29" fmla="*/ 43 h 43"/>
                <a:gd name="T30" fmla="*/ 74 w 91"/>
                <a:gd name="T31" fmla="*/ 43 h 43"/>
                <a:gd name="T32" fmla="*/ 81 w 91"/>
                <a:gd name="T33" fmla="*/ 36 h 43"/>
                <a:gd name="T34" fmla="*/ 74 w 9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43">
                  <a:moveTo>
                    <a:pt x="74" y="29"/>
                  </a:moveTo>
                  <a:cubicBezTo>
                    <a:pt x="22" y="29"/>
                    <a:pt x="22" y="29"/>
                    <a:pt x="22" y="29"/>
                  </a:cubicBezTo>
                  <a:cubicBezTo>
                    <a:pt x="18" y="29"/>
                    <a:pt x="15" y="26"/>
                    <a:pt x="15" y="22"/>
                  </a:cubicBezTo>
                  <a:cubicBezTo>
                    <a:pt x="15" y="18"/>
                    <a:pt x="18" y="15"/>
                    <a:pt x="22" y="15"/>
                  </a:cubicBezTo>
                  <a:cubicBezTo>
                    <a:pt x="84" y="15"/>
                    <a:pt x="84" y="15"/>
                    <a:pt x="84" y="15"/>
                  </a:cubicBezTo>
                  <a:cubicBezTo>
                    <a:pt x="84" y="15"/>
                    <a:pt x="84" y="15"/>
                    <a:pt x="84" y="15"/>
                  </a:cubicBezTo>
                  <a:cubicBezTo>
                    <a:pt x="84" y="15"/>
                    <a:pt x="84" y="15"/>
                    <a:pt x="84" y="15"/>
                  </a:cubicBezTo>
                  <a:cubicBezTo>
                    <a:pt x="87" y="15"/>
                    <a:pt x="91" y="11"/>
                    <a:pt x="91" y="7"/>
                  </a:cubicBezTo>
                  <a:cubicBezTo>
                    <a:pt x="91" y="3"/>
                    <a:pt x="87" y="0"/>
                    <a:pt x="84" y="0"/>
                  </a:cubicBezTo>
                  <a:cubicBezTo>
                    <a:pt x="83" y="0"/>
                    <a:pt x="83" y="0"/>
                    <a:pt x="83" y="0"/>
                  </a:cubicBezTo>
                  <a:cubicBezTo>
                    <a:pt x="83" y="0"/>
                    <a:pt x="83" y="0"/>
                    <a:pt x="83" y="0"/>
                  </a:cubicBezTo>
                  <a:cubicBezTo>
                    <a:pt x="22" y="0"/>
                    <a:pt x="22" y="0"/>
                    <a:pt x="22" y="0"/>
                  </a:cubicBezTo>
                  <a:cubicBezTo>
                    <a:pt x="10" y="0"/>
                    <a:pt x="0" y="10"/>
                    <a:pt x="0" y="22"/>
                  </a:cubicBezTo>
                  <a:cubicBezTo>
                    <a:pt x="0" y="34"/>
                    <a:pt x="10" y="43"/>
                    <a:pt x="22" y="43"/>
                  </a:cubicBezTo>
                  <a:cubicBezTo>
                    <a:pt x="74" y="43"/>
                    <a:pt x="74" y="43"/>
                    <a:pt x="74" y="43"/>
                  </a:cubicBezTo>
                  <a:cubicBezTo>
                    <a:pt x="74" y="43"/>
                    <a:pt x="74" y="43"/>
                    <a:pt x="74" y="43"/>
                  </a:cubicBezTo>
                  <a:cubicBezTo>
                    <a:pt x="77" y="43"/>
                    <a:pt x="81" y="40"/>
                    <a:pt x="81" y="36"/>
                  </a:cubicBezTo>
                  <a:cubicBezTo>
                    <a:pt x="81" y="32"/>
                    <a:pt x="77" y="29"/>
                    <a:pt x="7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452470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Section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238" name="Picture 237"/>
          <p:cNvPicPr>
            <a:picLocks noChangeAspect="1"/>
          </p:cNvPicPr>
          <p:nvPr userDrawn="1"/>
        </p:nvPicPr>
        <p:blipFill>
          <a:blip r:embed="rId2"/>
          <a:stretch>
            <a:fillRect/>
          </a:stretch>
        </p:blipFill>
        <p:spPr>
          <a:xfrm>
            <a:off x="7609946" y="4045998"/>
            <a:ext cx="4837424" cy="3228201"/>
          </a:xfrm>
          <a:prstGeom prst="rect">
            <a:avLst/>
          </a:prstGeom>
        </p:spPr>
      </p:pic>
    </p:spTree>
    <p:extLst>
      <p:ext uri="{BB962C8B-B14F-4D97-AF65-F5344CB8AC3E}">
        <p14:creationId xmlns:p14="http://schemas.microsoft.com/office/powerpoint/2010/main" val="1392036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07C1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Section title</a:t>
            </a:r>
          </a:p>
        </p:txBody>
      </p:sp>
      <p:sp>
        <p:nvSpPr>
          <p:cNvPr id="4"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122" name="Picture 121"/>
          <p:cNvPicPr>
            <a:picLocks noChangeAspect="1"/>
          </p:cNvPicPr>
          <p:nvPr userDrawn="1"/>
        </p:nvPicPr>
        <p:blipFill>
          <a:blip r:embed="rId2"/>
          <a:stretch>
            <a:fillRect/>
          </a:stretch>
        </p:blipFill>
        <p:spPr>
          <a:xfrm>
            <a:off x="7609946" y="4045998"/>
            <a:ext cx="4837424" cy="3228201"/>
          </a:xfrm>
          <a:prstGeom prst="rect">
            <a:avLst/>
          </a:prstGeom>
        </p:spPr>
      </p:pic>
    </p:spTree>
    <p:extLst>
      <p:ext uri="{BB962C8B-B14F-4D97-AF65-F5344CB8AC3E}">
        <p14:creationId xmlns:p14="http://schemas.microsoft.com/office/powerpoint/2010/main" val="1408579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Section title</a:t>
            </a:r>
          </a:p>
        </p:txBody>
      </p:sp>
      <p:sp>
        <p:nvSpPr>
          <p:cNvPr id="4"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Subsection Title</a:t>
            </a:r>
          </a:p>
        </p:txBody>
      </p:sp>
      <p:pic>
        <p:nvPicPr>
          <p:cNvPr id="239" name="Picture 238"/>
          <p:cNvPicPr>
            <a:picLocks noChangeAspect="1"/>
          </p:cNvPicPr>
          <p:nvPr userDrawn="1"/>
        </p:nvPicPr>
        <p:blipFill>
          <a:blip r:embed="rId2"/>
          <a:stretch>
            <a:fillRect/>
          </a:stretch>
        </p:blipFill>
        <p:spPr>
          <a:xfrm>
            <a:off x="7609946" y="4045998"/>
            <a:ext cx="4837424" cy="3228201"/>
          </a:xfrm>
          <a:prstGeom prst="rect">
            <a:avLst/>
          </a:prstGeom>
        </p:spPr>
      </p:pic>
    </p:spTree>
    <p:extLst>
      <p:ext uri="{BB962C8B-B14F-4D97-AF65-F5344CB8AC3E}">
        <p14:creationId xmlns:p14="http://schemas.microsoft.com/office/powerpoint/2010/main" val="28270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1">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419247" y="1939607"/>
            <a:ext cx="3779157" cy="4890007"/>
          </a:xfrm>
          <a:prstGeom prst="rect">
            <a:avLst/>
          </a:prstGeom>
        </p:spPr>
      </p:pic>
      <p:sp>
        <p:nvSpPr>
          <p:cNvPr id="6" name="Title 4"/>
          <p:cNvSpPr>
            <a:spLocks noGrp="1"/>
          </p:cNvSpPr>
          <p:nvPr>
            <p:ph type="title" hasCustomPrompt="1"/>
          </p:nvPr>
        </p:nvSpPr>
        <p:spPr>
          <a:xfrm>
            <a:off x="269240" y="1186356"/>
            <a:ext cx="9859116" cy="2697988"/>
          </a:xfrm>
        </p:spPr>
        <p:txBody>
          <a:bodyPr/>
          <a:lstStyle>
            <a:lvl1pPr>
              <a:defRPr sz="7056"/>
            </a:lvl1pPr>
          </a:lstStyle>
          <a:p>
            <a:r>
              <a:rPr lang="en-US" b="1" dirty="0">
                <a:solidFill>
                  <a:schemeClr val="tx1"/>
                </a:solidFill>
              </a:rPr>
              <a:t>Demonstration:</a:t>
            </a:r>
            <a:r>
              <a:rPr lang="en-US" dirty="0">
                <a:solidFill>
                  <a:schemeClr val="tx1"/>
                </a:solidFill>
              </a:rPr>
              <a:t> </a:t>
            </a:r>
            <a:br>
              <a:rPr lang="en-US" dirty="0">
                <a:solidFill>
                  <a:schemeClr val="tx1"/>
                </a:solidFill>
              </a:rPr>
            </a:br>
            <a:r>
              <a:rPr lang="en-US" dirty="0">
                <a:solidFill>
                  <a:schemeClr val="tx1"/>
                </a:solidFill>
              </a:rPr>
              <a:t>Demo Title</a:t>
            </a:r>
          </a:p>
        </p:txBody>
      </p:sp>
    </p:spTree>
    <p:extLst>
      <p:ext uri="{BB962C8B-B14F-4D97-AF65-F5344CB8AC3E}">
        <p14:creationId xmlns:p14="http://schemas.microsoft.com/office/powerpoint/2010/main" val="1541794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8417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9948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204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978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155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solidFill>
                  <a:schemeClr val="accent5"/>
                </a:solidFill>
              </a:defRPr>
            </a:lvl1pPr>
          </a:lstStyle>
          <a:p>
            <a:r>
              <a:rPr lang="en-US" noProof="0" dirty="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44298901"/>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7782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nowledge Measure">
    <p:bg>
      <p:bgPr>
        <a:solidFill>
          <a:srgbClr val="107C1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0" y="1189176"/>
            <a:ext cx="11653523" cy="3120213"/>
          </a:xfrm>
        </p:spPr>
        <p:txBody>
          <a:bodyPr>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528" baseline="0">
                <a:solidFill>
                  <a:schemeClr val="bg1"/>
                </a:solidFill>
              </a:defRPr>
            </a:lvl1pPr>
          </a:lstStyle>
          <a:p>
            <a:pPr lvl="0"/>
            <a:r>
              <a:rPr lang="en-US" dirty="0"/>
              <a:t>Question 1</a:t>
            </a:r>
          </a:p>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2</a:t>
            </a:r>
          </a:p>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3</a:t>
            </a:r>
          </a:p>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4</a:t>
            </a:r>
          </a:p>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Question 5</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Knowledge Measure</a:t>
            </a:r>
          </a:p>
        </p:txBody>
      </p:sp>
      <p:pic>
        <p:nvPicPr>
          <p:cNvPr id="5" name="Picture 4"/>
          <p:cNvPicPr>
            <a:picLocks noChangeAspect="1"/>
          </p:cNvPicPr>
          <p:nvPr userDrawn="1"/>
        </p:nvPicPr>
        <p:blipFill>
          <a:blip r:embed="rId2"/>
          <a:stretch>
            <a:fillRect/>
          </a:stretch>
        </p:blipFill>
        <p:spPr>
          <a:xfrm>
            <a:off x="7719629" y="4105937"/>
            <a:ext cx="4732852" cy="3158416"/>
          </a:xfrm>
          <a:prstGeom prst="rect">
            <a:avLst/>
          </a:prstGeom>
        </p:spPr>
      </p:pic>
    </p:spTree>
    <p:extLst>
      <p:ext uri="{BB962C8B-B14F-4D97-AF65-F5344CB8AC3E}">
        <p14:creationId xmlns:p14="http://schemas.microsoft.com/office/powerpoint/2010/main" val="311981957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18657"/>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6902859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3864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4"/>
            <a:ext cx="11274552" cy="685800"/>
          </a:xfrm>
        </p:spPr>
        <p:txBody>
          <a:bodyPr>
            <a:normAutofit/>
          </a:bodyPr>
          <a:lstStyle>
            <a:lvl1pPr>
              <a:defRPr sz="3200"/>
            </a:lvl1pPr>
          </a:lstStyle>
          <a:p>
            <a:r>
              <a:rPr lang="en-US" dirty="0"/>
              <a:t>Click to edit Master title style</a:t>
            </a:r>
          </a:p>
        </p:txBody>
      </p:sp>
      <p:sp>
        <p:nvSpPr>
          <p:cNvPr id="5" name="Slide Number Placeholder 4"/>
          <p:cNvSpPr>
            <a:spLocks noGrp="1"/>
          </p:cNvSpPr>
          <p:nvPr>
            <p:ph type="sldNum" sz="quarter" idx="12"/>
          </p:nvPr>
        </p:nvSpPr>
        <p:spPr>
          <a:xfrm>
            <a:off x="8850632" y="6356352"/>
            <a:ext cx="2743200" cy="365125"/>
          </a:xfrm>
          <a:prstGeom prst="rect">
            <a:avLst/>
          </a:prstGeom>
        </p:spPr>
        <p:txBody>
          <a:bodyPr/>
          <a:lstStyle>
            <a:lvl1pPr>
              <a:defRPr sz="900"/>
            </a:lvl1p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
        <p:nvSpPr>
          <p:cNvPr id="7" name="Text Placeholder 6"/>
          <p:cNvSpPr>
            <a:spLocks noGrp="1"/>
          </p:cNvSpPr>
          <p:nvPr>
            <p:ph type="body" sz="quarter" idx="13"/>
          </p:nvPr>
        </p:nvSpPr>
        <p:spPr>
          <a:xfrm>
            <a:off x="402338" y="1143000"/>
            <a:ext cx="11173968" cy="1758120"/>
          </a:xfrm>
        </p:spPr>
        <p:txBody>
          <a:bodyPr/>
          <a:lstStyle>
            <a:lvl1pPr>
              <a:defRPr sz="1800"/>
            </a:lvl1pPr>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2"/>
            <a:ext cx="2844800" cy="365125"/>
          </a:xfrm>
          <a:prstGeom prst="rect">
            <a:avLst/>
          </a:prstGeom>
        </p:spPr>
        <p:txBody>
          <a:bodyPr vert="horz" lIns="182828" tIns="45706" rIns="182828" bIns="45706"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9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8057639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1" name="TextBox 10"/>
          <p:cNvSpPr txBox="1"/>
          <p:nvPr userDrawn="1"/>
        </p:nvSpPr>
        <p:spPr>
          <a:xfrm>
            <a:off x="298808" y="3345828"/>
            <a:ext cx="11454317" cy="3004747"/>
          </a:xfrm>
          <a:prstGeom prst="rect">
            <a:avLst/>
          </a:prstGeom>
          <a:noFill/>
          <a:ln>
            <a:noFill/>
          </a:ln>
        </p:spPr>
        <p:txBody>
          <a:bodyPr vert="horz" wrap="square" lIns="238929" tIns="179197" rIns="119466" bIns="59731" rtlCol="0" anchor="t" anchorCtr="0">
            <a:noAutofit/>
          </a:bodyPr>
          <a:lstStyle/>
          <a:p>
            <a:pPr defTabSz="597236">
              <a:lnSpc>
                <a:spcPct val="90000"/>
              </a:lnSpc>
              <a:spcAft>
                <a:spcPts val="784"/>
              </a:spcAft>
              <a:defRPr/>
            </a:pPr>
            <a:r>
              <a:rPr lang="en-US" sz="1200" dirty="0">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597236">
              <a:lnSpc>
                <a:spcPct val="90000"/>
              </a:lnSpc>
              <a:spcAft>
                <a:spcPts val="784"/>
              </a:spcAft>
              <a:defRPr/>
            </a:pPr>
            <a:r>
              <a:rPr lang="en-US" sz="1200" dirty="0">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597236">
              <a:lnSpc>
                <a:spcPct val="90000"/>
              </a:lnSpc>
              <a:spcAft>
                <a:spcPts val="392"/>
              </a:spcAft>
              <a:defRPr/>
            </a:pPr>
            <a:r>
              <a:rPr lang="en-US" sz="1200" dirty="0">
                <a:solidFill>
                  <a:srgbClr val="000000">
                    <a:alpha val="87000"/>
                  </a:srgbClr>
                </a:solidFill>
                <a:cs typeface="Segoe UI" panose="020B0502040204020203" pitchFamily="34" charset="0"/>
              </a:rPr>
              <a:t>For more information, see Use of Microsoft Copyrighted Content at</a:t>
            </a:r>
          </a:p>
          <a:p>
            <a:pPr algn="ctr" defTabSz="597236">
              <a:lnSpc>
                <a:spcPct val="90000"/>
              </a:lnSpc>
              <a:spcAft>
                <a:spcPts val="784"/>
              </a:spcAft>
              <a:defRPr/>
            </a:pPr>
            <a:r>
              <a:rPr lang="en-US" sz="1200" u="sng" dirty="0">
                <a:solidFill>
                  <a:prstClr val="black"/>
                </a:solidFill>
                <a:cs typeface="Segoe UI" panose="020B0502040204020203" pitchFamily="34" charset="0"/>
                <a:hlinkClick r:id="rId3" tooltip="http://www.microsoft.com/en-us/legal/intellectualproperty/Permissions/default.aspx"/>
              </a:rPr>
              <a:t>http://www.microsoft.com/en-us/legal/intellectualproperty/Permissions/default.aspx</a:t>
            </a:r>
            <a:endParaRPr lang="en-US" sz="1200" dirty="0">
              <a:solidFill>
                <a:prstClr val="black"/>
              </a:solidFill>
              <a:cs typeface="Segoe UI" panose="020B0502040204020203" pitchFamily="34" charset="0"/>
            </a:endParaRPr>
          </a:p>
          <a:p>
            <a:pPr defTabSz="597236">
              <a:lnSpc>
                <a:spcPct val="90000"/>
              </a:lnSpc>
              <a:spcAft>
                <a:spcPts val="784"/>
              </a:spcAft>
              <a:defRPr/>
            </a:pPr>
            <a:r>
              <a:rPr lang="en-IN" sz="1200" dirty="0">
                <a:solidFill>
                  <a:srgbClr val="000000">
                    <a:alpha val="87000"/>
                  </a:srgbClr>
                </a:solidFill>
                <a:cs typeface="Segoe UI" panose="020B0502040204020203" pitchFamily="34" charset="0"/>
              </a:rPr>
              <a:t>DirectX, Hyper-V, Internet Explorer, Microsoft, Outlook, OneDrive, SQL Server, Windows, Microsoft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597236">
              <a:lnSpc>
                <a:spcPct val="90000"/>
              </a:lnSpc>
              <a:spcAft>
                <a:spcPts val="784"/>
              </a:spcAft>
              <a:defRPr/>
            </a:pPr>
            <a:endParaRPr lang="en-US" sz="1333" dirty="0">
              <a:solidFill>
                <a:srgbClr val="000000">
                  <a:alpha val="87000"/>
                </a:srgbClr>
              </a:solidFill>
              <a:cs typeface="Segoe UI" panose="020B0502040204020203" pitchFamily="34" charset="0"/>
            </a:endParaRPr>
          </a:p>
        </p:txBody>
      </p:sp>
      <p:sp>
        <p:nvSpPr>
          <p:cNvPr id="13" name="TextBox 12"/>
          <p:cNvSpPr txBox="1"/>
          <p:nvPr userDrawn="1"/>
        </p:nvSpPr>
        <p:spPr>
          <a:xfrm>
            <a:off x="304668" y="101955"/>
            <a:ext cx="3087685" cy="398468"/>
          </a:xfrm>
          <a:prstGeom prst="rect">
            <a:avLst/>
          </a:prstGeom>
          <a:noFill/>
          <a:ln>
            <a:noFill/>
          </a:ln>
        </p:spPr>
        <p:txBody>
          <a:bodyPr vert="horz" wrap="none" lIns="238929" tIns="179197" rIns="119466" bIns="59731" rtlCol="0" anchor="ctr" anchorCtr="0">
            <a:noAutofit/>
          </a:bodyPr>
          <a:lstStyle/>
          <a:p>
            <a:pPr defTabSz="597236">
              <a:defRPr/>
            </a:pPr>
            <a:r>
              <a:rPr lang="en-US" sz="1467" b="1" dirty="0">
                <a:solidFill>
                  <a:srgbClr val="000000"/>
                </a:solidFill>
                <a:cs typeface="Segoe UI" panose="020B0502040204020203" pitchFamily="34" charset="0"/>
              </a:rPr>
              <a:t>Conditions and Terms of Use</a:t>
            </a:r>
            <a:endParaRPr lang="en-US" sz="1467" dirty="0">
              <a:solidFill>
                <a:srgbClr val="000000"/>
              </a:solidFill>
              <a:cs typeface="Segoe UI" panose="020B0502040204020203" pitchFamily="34" charset="0"/>
            </a:endParaRPr>
          </a:p>
        </p:txBody>
      </p:sp>
      <p:sp>
        <p:nvSpPr>
          <p:cNvPr id="14" name="TextBox 13"/>
          <p:cNvSpPr txBox="1"/>
          <p:nvPr userDrawn="1"/>
        </p:nvSpPr>
        <p:spPr>
          <a:xfrm>
            <a:off x="301741" y="2812965"/>
            <a:ext cx="3087685" cy="363312"/>
          </a:xfrm>
          <a:prstGeom prst="rect">
            <a:avLst/>
          </a:prstGeom>
          <a:noFill/>
          <a:ln>
            <a:noFill/>
          </a:ln>
        </p:spPr>
        <p:txBody>
          <a:bodyPr vert="horz" wrap="none" lIns="238929" tIns="179197" rIns="119466" bIns="59731" rtlCol="0" anchor="ctr" anchorCtr="0">
            <a:noAutofit/>
          </a:bodyPr>
          <a:lstStyle/>
          <a:p>
            <a:pPr defTabSz="597236">
              <a:defRPr/>
            </a:pPr>
            <a:r>
              <a:rPr lang="en-US" sz="1467" b="1" dirty="0">
                <a:solidFill>
                  <a:srgbClr val="000000"/>
                </a:solidFill>
                <a:cs typeface="Segoe UI" panose="020B0502040204020203" pitchFamily="34" charset="0"/>
              </a:rPr>
              <a:t>Copyright and Trademarks</a:t>
            </a:r>
          </a:p>
        </p:txBody>
      </p:sp>
      <p:sp>
        <p:nvSpPr>
          <p:cNvPr id="15" name="TextBox 14"/>
          <p:cNvSpPr txBox="1"/>
          <p:nvPr userDrawn="1"/>
        </p:nvSpPr>
        <p:spPr>
          <a:xfrm>
            <a:off x="298809" y="371141"/>
            <a:ext cx="3087685" cy="398468"/>
          </a:xfrm>
          <a:prstGeom prst="rect">
            <a:avLst/>
          </a:prstGeom>
          <a:noFill/>
          <a:ln>
            <a:noFill/>
          </a:ln>
        </p:spPr>
        <p:txBody>
          <a:bodyPr vert="horz" wrap="none" lIns="238929" tIns="179197" rIns="119466" bIns="59731" rtlCol="0" anchor="ctr" anchorCtr="0">
            <a:noAutofit/>
          </a:bodyPr>
          <a:lstStyle/>
          <a:p>
            <a:pPr defTabSz="597236">
              <a:defRPr/>
            </a:pPr>
            <a:r>
              <a:rPr lang="en-US" sz="1067" dirty="0">
                <a:solidFill>
                  <a:srgbClr val="277EB5"/>
                </a:solidFill>
                <a:cs typeface="Segoe UI" panose="020B0502040204020203" pitchFamily="34" charset="0"/>
              </a:rPr>
              <a:t>Microsoft Confidential</a:t>
            </a:r>
          </a:p>
        </p:txBody>
      </p:sp>
      <p:sp>
        <p:nvSpPr>
          <p:cNvPr id="16" name="TextBox 15"/>
          <p:cNvSpPr txBox="1"/>
          <p:nvPr userDrawn="1"/>
        </p:nvSpPr>
        <p:spPr>
          <a:xfrm>
            <a:off x="298809" y="3053501"/>
            <a:ext cx="3087685" cy="398468"/>
          </a:xfrm>
          <a:prstGeom prst="rect">
            <a:avLst/>
          </a:prstGeom>
          <a:noFill/>
          <a:ln>
            <a:noFill/>
          </a:ln>
        </p:spPr>
        <p:txBody>
          <a:bodyPr vert="horz" wrap="none" lIns="238929" tIns="179197" rIns="119466" bIns="59731" rtlCol="0" anchor="ctr" anchorCtr="0">
            <a:noAutofit/>
          </a:bodyPr>
          <a:lstStyle/>
          <a:p>
            <a:pPr defTabSz="597236">
              <a:defRPr/>
            </a:pPr>
            <a:r>
              <a:rPr lang="en-US" sz="1067" dirty="0">
                <a:solidFill>
                  <a:srgbClr val="277EB5"/>
                </a:solidFill>
                <a:cs typeface="Segoe UI" panose="020B0502040204020203" pitchFamily="34" charset="0"/>
              </a:rPr>
              <a:t>© 2016 Microsoft Corporation. All rights reserved.</a:t>
            </a:r>
          </a:p>
        </p:txBody>
      </p:sp>
      <p:sp>
        <p:nvSpPr>
          <p:cNvPr id="17" name="TextBox 16"/>
          <p:cNvSpPr txBox="1"/>
          <p:nvPr userDrawn="1"/>
        </p:nvSpPr>
        <p:spPr>
          <a:xfrm>
            <a:off x="298808" y="601954"/>
            <a:ext cx="11454317" cy="2390805"/>
          </a:xfrm>
          <a:prstGeom prst="rect">
            <a:avLst/>
          </a:prstGeom>
          <a:noFill/>
          <a:ln>
            <a:noFill/>
          </a:ln>
        </p:spPr>
        <p:txBody>
          <a:bodyPr vert="horz" wrap="square" lIns="238929" tIns="179197" rIns="119466" bIns="59731" rtlCol="0" anchor="t" anchorCtr="0">
            <a:normAutofit/>
          </a:bodyPr>
          <a:lstStyle/>
          <a:p>
            <a:pPr defTabSz="597236">
              <a:spcAft>
                <a:spcPts val="784"/>
              </a:spcAft>
              <a:defRPr/>
            </a:pPr>
            <a:r>
              <a:rPr lang="en-US" sz="1200" dirty="0">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597236">
              <a:spcAft>
                <a:spcPts val="784"/>
              </a:spcAft>
              <a:defRPr/>
            </a:pPr>
            <a:r>
              <a:rPr lang="en-US" sz="1200" dirty="0">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597236">
              <a:spcAft>
                <a:spcPts val="784"/>
              </a:spcAft>
              <a:defRPr/>
            </a:pPr>
            <a:r>
              <a:rPr lang="en-US" sz="1200" dirty="0">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597236">
              <a:spcAft>
                <a:spcPts val="784"/>
              </a:spcAft>
              <a:defRPr/>
            </a:pPr>
            <a:endParaRPr lang="en-US" sz="1333" dirty="0">
              <a:solidFill>
                <a:srgbClr val="000000">
                  <a:alpha val="87000"/>
                </a:srgbClr>
              </a:solidFill>
              <a:cs typeface="Segoe UI" panose="020B0502040204020203" pitchFamily="34" charset="0"/>
            </a:endParaRPr>
          </a:p>
        </p:txBody>
      </p:sp>
    </p:spTree>
    <p:custDataLst>
      <p:tags r:id="rId1"/>
    </p:custDataLst>
    <p:extLst>
      <p:ext uri="{BB962C8B-B14F-4D97-AF65-F5344CB8AC3E}">
        <p14:creationId xmlns:p14="http://schemas.microsoft.com/office/powerpoint/2010/main" val="6330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936574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725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78680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933736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ule Less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207176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 Objectives">
    <p:bg>
      <p:bgPr>
        <a:solidFill>
          <a:schemeClr val="accent1">
            <a:lumMod val="75000"/>
            <a:lumOff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0" y="1189178"/>
            <a:ext cx="11653523" cy="3582391"/>
          </a:xfrm>
        </p:spPr>
        <p:txBody>
          <a:bodyPr>
            <a:spAutoFit/>
          </a:bodyPr>
          <a:lstStyle>
            <a:lvl1pPr>
              <a:defRPr sz="3920" baseline="0">
                <a:solidFill>
                  <a:schemeClr val="bg1"/>
                </a:solidFill>
                <a:latin typeface="+mj-lt"/>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745" baseline="0">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In this Lesson you will learn the following:</a:t>
            </a:r>
          </a:p>
          <a:p>
            <a:pPr lvl="1"/>
            <a:r>
              <a:rPr lang="en-US" dirty="0"/>
              <a:t>Key Objective 1</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2</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3</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4</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Key Objective 5</a:t>
            </a:r>
          </a:p>
          <a:p>
            <a:pPr lvl="1"/>
            <a:endParaRPr lang="en-US" dirty="0"/>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Lesson Objectives</a:t>
            </a:r>
          </a:p>
        </p:txBody>
      </p:sp>
    </p:spTree>
    <p:extLst>
      <p:ext uri="{BB962C8B-B14F-4D97-AF65-F5344CB8AC3E}">
        <p14:creationId xmlns:p14="http://schemas.microsoft.com/office/powerpoint/2010/main" val="361271107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image" Target="../media/image3.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extLst>
              <a:ext uri="{BEBA8EAE-BF5A-486C-A8C5-ECC9F3942E4B}">
                <a14:imgProps xmlns:a14="http://schemas.microsoft.com/office/drawing/2010/main">
                  <a14:imgLayer r:embed="rId9">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0D418-89A3-44AF-9920-DD6BD0B7AE2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24891" y="6539115"/>
            <a:ext cx="3094964" cy="276999"/>
          </a:xfrm>
          <a:prstGeom prst="rect">
            <a:avLst/>
          </a:prstGeom>
          <a:noFill/>
        </p:spPr>
        <p:txBody>
          <a:bodyPr wrap="square" rtlCol="0">
            <a:spAutoFit/>
          </a:bodyPr>
          <a:lstStyle/>
          <a:p>
            <a:r>
              <a:rPr lang="en-US" sz="1200" dirty="0">
                <a:solidFill>
                  <a:schemeClr val="bg1"/>
                </a:solidFill>
              </a:rPr>
              <a:t>Introduction to Windowing Functions</a:t>
            </a:r>
          </a:p>
        </p:txBody>
      </p:sp>
    </p:spTree>
    <p:extLst>
      <p:ext uri="{BB962C8B-B14F-4D97-AF65-F5344CB8AC3E}">
        <p14:creationId xmlns:p14="http://schemas.microsoft.com/office/powerpoint/2010/main" val="1770304735"/>
      </p:ext>
    </p:extLst>
  </p:cSld>
  <p:clrMap bg1="lt1" tx1="dk1" bg2="lt2" tx2="dk2" accent1="accent1" accent2="accent2" accent3="accent3" accent4="accent4" accent5="accent5" accent6="accent6" hlink="hlink" folHlink="folHlink"/>
  <p:sldLayoutIdLst>
    <p:sldLayoutId id="2147483720" r:id="rId1"/>
    <p:sldLayoutId id="2147483918" r:id="rId2"/>
    <p:sldLayoutId id="2147483964" r:id="rId3"/>
    <p:sldLayoutId id="2147483965" r:id="rId4"/>
    <p:sldLayoutId id="2147483997" r:id="rId5"/>
    <p:sldLayoutId id="2147483998" r:id="rId6"/>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5"/>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78440088"/>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rgbClr val="000000"/>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rgbClr val="000000"/>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rgbClr val="000000"/>
          </a:soli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idx="4294967295"/>
          </p:nvPr>
        </p:nvSpPr>
        <p:spPr>
          <a:xfrm>
            <a:off x="319803" y="3985391"/>
            <a:ext cx="6276531" cy="1793104"/>
          </a:xfrm>
        </p:spPr>
        <p:txBody>
          <a:bodyPr/>
          <a:lstStyle/>
          <a:p>
            <a:pPr>
              <a:lnSpc>
                <a:spcPct val="100000"/>
              </a:lnSpc>
            </a:pPr>
            <a:r>
              <a:rPr lang="en-US" b="1" dirty="0">
                <a:solidFill>
                  <a:schemeClr val="bg1"/>
                </a:solidFill>
              </a:rPr>
              <a:t>Introduction to </a:t>
            </a:r>
            <a:br>
              <a:rPr lang="en-US" b="1" dirty="0">
                <a:solidFill>
                  <a:schemeClr val="bg1"/>
                </a:solidFill>
              </a:rPr>
            </a:br>
            <a:r>
              <a:rPr lang="en-US" b="1" dirty="0">
                <a:solidFill>
                  <a:schemeClr val="bg1"/>
                </a:solidFill>
              </a:rPr>
              <a:t>Windowing Functions</a:t>
            </a:r>
            <a:br>
              <a:rPr lang="en-US" b="1" dirty="0">
                <a:solidFill>
                  <a:schemeClr val="bg1"/>
                </a:solidFill>
              </a:rPr>
            </a:br>
            <a:br>
              <a:rPr lang="en-US" b="1" dirty="0">
                <a:solidFill>
                  <a:schemeClr val="bg1"/>
                </a:solidFill>
              </a:rPr>
            </a:br>
            <a:r>
              <a:rPr lang="en-US" b="1" dirty="0">
                <a:solidFill>
                  <a:schemeClr val="bg1"/>
                </a:solidFill>
              </a:rPr>
              <a:t>John Deardurff</a:t>
            </a:r>
            <a:br>
              <a:rPr lang="en-US" dirty="0"/>
            </a:br>
            <a:br>
              <a:rPr lang="en-US" dirty="0"/>
            </a:br>
            <a:endParaRPr lang="en-US" dirty="0"/>
          </a:p>
        </p:txBody>
      </p:sp>
    </p:spTree>
    <p:extLst>
      <p:ext uri="{BB962C8B-B14F-4D97-AF65-F5344CB8AC3E}">
        <p14:creationId xmlns:p14="http://schemas.microsoft.com/office/powerpoint/2010/main" val="372377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AB2C79C-C4F5-419C-8A78-808BA7999A4D}"/>
              </a:ext>
            </a:extLst>
          </p:cNvPr>
          <p:cNvPicPr>
            <a:picLocks noChangeAspect="1"/>
          </p:cNvPicPr>
          <p:nvPr/>
        </p:nvPicPr>
        <p:blipFill>
          <a:blip r:embed="rId3"/>
          <a:stretch>
            <a:fillRect/>
          </a:stretch>
        </p:blipFill>
        <p:spPr>
          <a:xfrm>
            <a:off x="6004457" y="1862722"/>
            <a:ext cx="5921653" cy="3443796"/>
          </a:xfrm>
          <a:prstGeom prst="rect">
            <a:avLst/>
          </a:prstGeom>
        </p:spPr>
      </p:pic>
      <p:sp>
        <p:nvSpPr>
          <p:cNvPr id="2" name="Title 1"/>
          <p:cNvSpPr>
            <a:spLocks noGrp="1"/>
          </p:cNvSpPr>
          <p:nvPr>
            <p:ph type="title"/>
          </p:nvPr>
        </p:nvSpPr>
        <p:spPr>
          <a:xfrm>
            <a:off x="378692" y="121552"/>
            <a:ext cx="10972800" cy="1143000"/>
          </a:xfrm>
        </p:spPr>
        <p:txBody>
          <a:bodyPr/>
          <a:lstStyle/>
          <a:p>
            <a:r>
              <a:rPr lang="en-GB" dirty="0"/>
              <a:t>Windowing Component: PARTITION BY</a:t>
            </a:r>
          </a:p>
        </p:txBody>
      </p:sp>
      <p:sp>
        <p:nvSpPr>
          <p:cNvPr id="5" name="TextBox 4">
            <a:extLst>
              <a:ext uri="{FF2B5EF4-FFF2-40B4-BE49-F238E27FC236}">
                <a16:creationId xmlns:a16="http://schemas.microsoft.com/office/drawing/2014/main" id="{5B92E7EF-7C8B-439F-8375-48C611C9FB1E}"/>
              </a:ext>
            </a:extLst>
          </p:cNvPr>
          <p:cNvSpPr txBox="1"/>
          <p:nvPr/>
        </p:nvSpPr>
        <p:spPr>
          <a:xfrm>
            <a:off x="378692" y="2635760"/>
            <a:ext cx="5328197" cy="203132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ProductName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OrderYear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PARTITION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ProductName</a:t>
            </a: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OrderYear</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RunningTotal</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Product_Sales_By_Year</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ProductName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'%Mountain Frame%'</a:t>
            </a:r>
            <a:endParaRPr lang="en-US" dirty="0"/>
          </a:p>
        </p:txBody>
      </p:sp>
      <p:sp>
        <p:nvSpPr>
          <p:cNvPr id="8" name="Rectangle: Rounded Corners 7">
            <a:extLst>
              <a:ext uri="{FF2B5EF4-FFF2-40B4-BE49-F238E27FC236}">
                <a16:creationId xmlns:a16="http://schemas.microsoft.com/office/drawing/2014/main" id="{ED271852-B52D-44A6-8F89-57C573EE72A1}"/>
              </a:ext>
            </a:extLst>
          </p:cNvPr>
          <p:cNvSpPr/>
          <p:nvPr/>
        </p:nvSpPr>
        <p:spPr>
          <a:xfrm>
            <a:off x="6004457" y="3151033"/>
            <a:ext cx="5513092" cy="1100132"/>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DA5D0799-89CF-4EAC-B196-8FA39854AA85}"/>
              </a:ext>
            </a:extLst>
          </p:cNvPr>
          <p:cNvGrpSpPr/>
          <p:nvPr/>
        </p:nvGrpSpPr>
        <p:grpSpPr>
          <a:xfrm>
            <a:off x="5953328" y="996348"/>
            <a:ext cx="4990289" cy="4772153"/>
            <a:chOff x="6037309" y="996348"/>
            <a:chExt cx="4906308" cy="5063984"/>
          </a:xfrm>
        </p:grpSpPr>
        <p:pic>
          <p:nvPicPr>
            <p:cNvPr id="21" name="Picture 20">
              <a:extLst>
                <a:ext uri="{FF2B5EF4-FFF2-40B4-BE49-F238E27FC236}">
                  <a16:creationId xmlns:a16="http://schemas.microsoft.com/office/drawing/2014/main" id="{3910A253-C2F6-4B2B-ABB8-35F7E6EC4B76}"/>
                </a:ext>
              </a:extLst>
            </p:cNvPr>
            <p:cNvPicPr>
              <a:picLocks noChangeAspect="1"/>
            </p:cNvPicPr>
            <p:nvPr/>
          </p:nvPicPr>
          <p:blipFill>
            <a:blip r:embed="rId4"/>
            <a:stretch>
              <a:fillRect/>
            </a:stretch>
          </p:blipFill>
          <p:spPr>
            <a:xfrm>
              <a:off x="6037309" y="996348"/>
              <a:ext cx="4906308" cy="724853"/>
            </a:xfrm>
            <a:prstGeom prst="rect">
              <a:avLst/>
            </a:prstGeom>
          </p:spPr>
        </p:pic>
        <p:grpSp>
          <p:nvGrpSpPr>
            <p:cNvPr id="22" name="Group 21">
              <a:extLst>
                <a:ext uri="{FF2B5EF4-FFF2-40B4-BE49-F238E27FC236}">
                  <a16:creationId xmlns:a16="http://schemas.microsoft.com/office/drawing/2014/main" id="{3D010F75-1C9B-41EB-BC54-29FC3F32159D}"/>
                </a:ext>
              </a:extLst>
            </p:cNvPr>
            <p:cNvGrpSpPr/>
            <p:nvPr/>
          </p:nvGrpSpPr>
          <p:grpSpPr>
            <a:xfrm>
              <a:off x="6037309" y="1125115"/>
              <a:ext cx="4600933" cy="4935217"/>
              <a:chOff x="6002673" y="1207756"/>
              <a:chExt cx="4707479" cy="4677477"/>
            </a:xfrm>
          </p:grpSpPr>
          <p:sp>
            <p:nvSpPr>
              <p:cNvPr id="24" name="TextBox 23">
                <a:extLst>
                  <a:ext uri="{FF2B5EF4-FFF2-40B4-BE49-F238E27FC236}">
                    <a16:creationId xmlns:a16="http://schemas.microsoft.com/office/drawing/2014/main" id="{4C61DBFD-26E9-4552-A66F-79ED47ABFD92}"/>
                  </a:ext>
                </a:extLst>
              </p:cNvPr>
              <p:cNvSpPr txBox="1"/>
              <p:nvPr/>
            </p:nvSpPr>
            <p:spPr>
              <a:xfrm>
                <a:off x="7180631" y="1256590"/>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5" name="Rectangle: Rounded Corners 24" descr="This image shows the conceptual relationship between window elements with Frame (ROWS BETWEEN) inside Window Partition (PARTITION BY), which is inside Result Set (OVER).">
                <a:extLst>
                  <a:ext uri="{FF2B5EF4-FFF2-40B4-BE49-F238E27FC236}">
                    <a16:creationId xmlns:a16="http://schemas.microsoft.com/office/drawing/2014/main" id="{1410F9C1-609D-48B9-83D4-2894A889C31B}"/>
                  </a:ext>
                </a:extLst>
              </p:cNvPr>
              <p:cNvSpPr/>
              <p:nvPr/>
            </p:nvSpPr>
            <p:spPr bwMode="auto">
              <a:xfrm>
                <a:off x="6002673" y="1207756"/>
                <a:ext cx="4707479" cy="4677477"/>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grpSp>
      <p:sp>
        <p:nvSpPr>
          <p:cNvPr id="15" name="Rectangle: Rounded Corners 14">
            <a:extLst>
              <a:ext uri="{FF2B5EF4-FFF2-40B4-BE49-F238E27FC236}">
                <a16:creationId xmlns:a16="http://schemas.microsoft.com/office/drawing/2014/main" id="{11DC3F95-E973-4EA4-A917-DD7B39252CC0}"/>
              </a:ext>
            </a:extLst>
          </p:cNvPr>
          <p:cNvSpPr/>
          <p:nvPr/>
        </p:nvSpPr>
        <p:spPr>
          <a:xfrm>
            <a:off x="378692" y="3190841"/>
            <a:ext cx="5316969" cy="322082"/>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974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AB2C79C-C4F5-419C-8A78-808BA7999A4D}"/>
              </a:ext>
            </a:extLst>
          </p:cNvPr>
          <p:cNvPicPr>
            <a:picLocks noChangeAspect="1"/>
          </p:cNvPicPr>
          <p:nvPr/>
        </p:nvPicPr>
        <p:blipFill>
          <a:blip r:embed="rId3"/>
          <a:stretch>
            <a:fillRect/>
          </a:stretch>
        </p:blipFill>
        <p:spPr>
          <a:xfrm>
            <a:off x="6004457" y="1862722"/>
            <a:ext cx="5921653" cy="3443796"/>
          </a:xfrm>
          <a:prstGeom prst="rect">
            <a:avLst/>
          </a:prstGeom>
        </p:spPr>
      </p:pic>
      <p:sp>
        <p:nvSpPr>
          <p:cNvPr id="2" name="Title 1"/>
          <p:cNvSpPr>
            <a:spLocks noGrp="1"/>
          </p:cNvSpPr>
          <p:nvPr>
            <p:ph type="title"/>
          </p:nvPr>
        </p:nvSpPr>
        <p:spPr>
          <a:xfrm>
            <a:off x="378692" y="121552"/>
            <a:ext cx="10972800" cy="1143000"/>
          </a:xfrm>
        </p:spPr>
        <p:txBody>
          <a:bodyPr/>
          <a:lstStyle/>
          <a:p>
            <a:r>
              <a:rPr lang="en-GB" dirty="0"/>
              <a:t>Windowing Component: PARTITION BY</a:t>
            </a:r>
          </a:p>
        </p:txBody>
      </p:sp>
      <p:sp>
        <p:nvSpPr>
          <p:cNvPr id="5" name="TextBox 4">
            <a:extLst>
              <a:ext uri="{FF2B5EF4-FFF2-40B4-BE49-F238E27FC236}">
                <a16:creationId xmlns:a16="http://schemas.microsoft.com/office/drawing/2014/main" id="{5B92E7EF-7C8B-439F-8375-48C611C9FB1E}"/>
              </a:ext>
            </a:extLst>
          </p:cNvPr>
          <p:cNvSpPr txBox="1"/>
          <p:nvPr/>
        </p:nvSpPr>
        <p:spPr>
          <a:xfrm>
            <a:off x="378692" y="2635760"/>
            <a:ext cx="5328197" cy="203132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ProductName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OrderYear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PARTITION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ProductName</a:t>
            </a: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OrderYear</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RunningTotal</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Product_Sales_By_Year</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ProductName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'%Mountain Frame%'</a:t>
            </a:r>
            <a:endParaRPr lang="en-US" dirty="0"/>
          </a:p>
        </p:txBody>
      </p:sp>
      <p:sp>
        <p:nvSpPr>
          <p:cNvPr id="8" name="Rectangle: Rounded Corners 7">
            <a:extLst>
              <a:ext uri="{FF2B5EF4-FFF2-40B4-BE49-F238E27FC236}">
                <a16:creationId xmlns:a16="http://schemas.microsoft.com/office/drawing/2014/main" id="{ED271852-B52D-44A6-8F89-57C573EE72A1}"/>
              </a:ext>
            </a:extLst>
          </p:cNvPr>
          <p:cNvSpPr/>
          <p:nvPr/>
        </p:nvSpPr>
        <p:spPr>
          <a:xfrm>
            <a:off x="6004457" y="4240530"/>
            <a:ext cx="5513092" cy="555206"/>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DA5D0799-89CF-4EAC-B196-8FA39854AA85}"/>
              </a:ext>
            </a:extLst>
          </p:cNvPr>
          <p:cNvGrpSpPr/>
          <p:nvPr/>
        </p:nvGrpSpPr>
        <p:grpSpPr>
          <a:xfrm>
            <a:off x="5953328" y="996348"/>
            <a:ext cx="4990289" cy="4840247"/>
            <a:chOff x="6037309" y="996348"/>
            <a:chExt cx="4906308" cy="5063984"/>
          </a:xfrm>
        </p:grpSpPr>
        <p:pic>
          <p:nvPicPr>
            <p:cNvPr id="21" name="Picture 20">
              <a:extLst>
                <a:ext uri="{FF2B5EF4-FFF2-40B4-BE49-F238E27FC236}">
                  <a16:creationId xmlns:a16="http://schemas.microsoft.com/office/drawing/2014/main" id="{3910A253-C2F6-4B2B-ABB8-35F7E6EC4B76}"/>
                </a:ext>
              </a:extLst>
            </p:cNvPr>
            <p:cNvPicPr>
              <a:picLocks noChangeAspect="1"/>
            </p:cNvPicPr>
            <p:nvPr/>
          </p:nvPicPr>
          <p:blipFill>
            <a:blip r:embed="rId4"/>
            <a:stretch>
              <a:fillRect/>
            </a:stretch>
          </p:blipFill>
          <p:spPr>
            <a:xfrm>
              <a:off x="6037309" y="996348"/>
              <a:ext cx="4906308" cy="724853"/>
            </a:xfrm>
            <a:prstGeom prst="rect">
              <a:avLst/>
            </a:prstGeom>
          </p:spPr>
        </p:pic>
        <p:grpSp>
          <p:nvGrpSpPr>
            <p:cNvPr id="22" name="Group 21">
              <a:extLst>
                <a:ext uri="{FF2B5EF4-FFF2-40B4-BE49-F238E27FC236}">
                  <a16:creationId xmlns:a16="http://schemas.microsoft.com/office/drawing/2014/main" id="{3D010F75-1C9B-41EB-BC54-29FC3F32159D}"/>
                </a:ext>
              </a:extLst>
            </p:cNvPr>
            <p:cNvGrpSpPr/>
            <p:nvPr/>
          </p:nvGrpSpPr>
          <p:grpSpPr>
            <a:xfrm>
              <a:off x="6037309" y="1125115"/>
              <a:ext cx="4600933" cy="4935217"/>
              <a:chOff x="6002673" y="1207756"/>
              <a:chExt cx="4707479" cy="4677477"/>
            </a:xfrm>
          </p:grpSpPr>
          <p:sp>
            <p:nvSpPr>
              <p:cNvPr id="24" name="TextBox 23">
                <a:extLst>
                  <a:ext uri="{FF2B5EF4-FFF2-40B4-BE49-F238E27FC236}">
                    <a16:creationId xmlns:a16="http://schemas.microsoft.com/office/drawing/2014/main" id="{4C61DBFD-26E9-4552-A66F-79ED47ABFD92}"/>
                  </a:ext>
                </a:extLst>
              </p:cNvPr>
              <p:cNvSpPr txBox="1"/>
              <p:nvPr/>
            </p:nvSpPr>
            <p:spPr>
              <a:xfrm>
                <a:off x="7180631" y="1256590"/>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5" name="Rectangle: Rounded Corners 24" descr="This image shows the conceptual relationship between window elements with Frame (ROWS BETWEEN) inside Window Partition (PARTITION BY), which is inside Result Set (OVER).">
                <a:extLst>
                  <a:ext uri="{FF2B5EF4-FFF2-40B4-BE49-F238E27FC236}">
                    <a16:creationId xmlns:a16="http://schemas.microsoft.com/office/drawing/2014/main" id="{1410F9C1-609D-48B9-83D4-2894A889C31B}"/>
                  </a:ext>
                </a:extLst>
              </p:cNvPr>
              <p:cNvSpPr/>
              <p:nvPr/>
            </p:nvSpPr>
            <p:spPr bwMode="auto">
              <a:xfrm>
                <a:off x="6002673" y="1207756"/>
                <a:ext cx="4707479" cy="4677477"/>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grpSp>
      <p:sp>
        <p:nvSpPr>
          <p:cNvPr id="15" name="Rectangle: Rounded Corners 14">
            <a:extLst>
              <a:ext uri="{FF2B5EF4-FFF2-40B4-BE49-F238E27FC236}">
                <a16:creationId xmlns:a16="http://schemas.microsoft.com/office/drawing/2014/main" id="{11DC3F95-E973-4EA4-A917-DD7B39252CC0}"/>
              </a:ext>
            </a:extLst>
          </p:cNvPr>
          <p:cNvSpPr/>
          <p:nvPr/>
        </p:nvSpPr>
        <p:spPr>
          <a:xfrm>
            <a:off x="378692" y="3190841"/>
            <a:ext cx="5316969" cy="322082"/>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9801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AB2C79C-C4F5-419C-8A78-808BA7999A4D}"/>
              </a:ext>
            </a:extLst>
          </p:cNvPr>
          <p:cNvPicPr>
            <a:picLocks noChangeAspect="1"/>
          </p:cNvPicPr>
          <p:nvPr/>
        </p:nvPicPr>
        <p:blipFill>
          <a:blip r:embed="rId3"/>
          <a:stretch>
            <a:fillRect/>
          </a:stretch>
        </p:blipFill>
        <p:spPr>
          <a:xfrm>
            <a:off x="6004457" y="1862722"/>
            <a:ext cx="5921653" cy="3443796"/>
          </a:xfrm>
          <a:prstGeom prst="rect">
            <a:avLst/>
          </a:prstGeom>
        </p:spPr>
      </p:pic>
      <p:sp>
        <p:nvSpPr>
          <p:cNvPr id="2" name="Title 1"/>
          <p:cNvSpPr>
            <a:spLocks noGrp="1"/>
          </p:cNvSpPr>
          <p:nvPr>
            <p:ph type="title"/>
          </p:nvPr>
        </p:nvSpPr>
        <p:spPr>
          <a:xfrm>
            <a:off x="378692" y="121552"/>
            <a:ext cx="10972800" cy="1143000"/>
          </a:xfrm>
        </p:spPr>
        <p:txBody>
          <a:bodyPr/>
          <a:lstStyle/>
          <a:p>
            <a:r>
              <a:rPr lang="en-GB" dirty="0"/>
              <a:t>Windowing Component: PARTITION BY</a:t>
            </a:r>
          </a:p>
        </p:txBody>
      </p:sp>
      <p:sp>
        <p:nvSpPr>
          <p:cNvPr id="5" name="TextBox 4">
            <a:extLst>
              <a:ext uri="{FF2B5EF4-FFF2-40B4-BE49-F238E27FC236}">
                <a16:creationId xmlns:a16="http://schemas.microsoft.com/office/drawing/2014/main" id="{5B92E7EF-7C8B-439F-8375-48C611C9FB1E}"/>
              </a:ext>
            </a:extLst>
          </p:cNvPr>
          <p:cNvSpPr txBox="1"/>
          <p:nvPr/>
        </p:nvSpPr>
        <p:spPr>
          <a:xfrm>
            <a:off x="378692" y="2635760"/>
            <a:ext cx="5328197" cy="203132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ProductName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OrderYear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PARTITION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ProductName</a:t>
            </a: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OrderYear</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RunningTotal</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Product_Sales_By_Year</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ProductName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'%Mountain Frame%'</a:t>
            </a:r>
            <a:endParaRPr lang="en-US" dirty="0"/>
          </a:p>
        </p:txBody>
      </p:sp>
      <p:sp>
        <p:nvSpPr>
          <p:cNvPr id="8" name="Rectangle: Rounded Corners 7">
            <a:extLst>
              <a:ext uri="{FF2B5EF4-FFF2-40B4-BE49-F238E27FC236}">
                <a16:creationId xmlns:a16="http://schemas.microsoft.com/office/drawing/2014/main" id="{ED271852-B52D-44A6-8F89-57C573EE72A1}"/>
              </a:ext>
            </a:extLst>
          </p:cNvPr>
          <p:cNvSpPr/>
          <p:nvPr/>
        </p:nvSpPr>
        <p:spPr>
          <a:xfrm>
            <a:off x="6004457" y="4746373"/>
            <a:ext cx="5513092" cy="555206"/>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DA5D0799-89CF-4EAC-B196-8FA39854AA85}"/>
              </a:ext>
            </a:extLst>
          </p:cNvPr>
          <p:cNvGrpSpPr/>
          <p:nvPr/>
        </p:nvGrpSpPr>
        <p:grpSpPr>
          <a:xfrm>
            <a:off x="5953328" y="996348"/>
            <a:ext cx="4990289" cy="4898613"/>
            <a:chOff x="6037309" y="996348"/>
            <a:chExt cx="4906308" cy="5063984"/>
          </a:xfrm>
        </p:grpSpPr>
        <p:pic>
          <p:nvPicPr>
            <p:cNvPr id="21" name="Picture 20">
              <a:extLst>
                <a:ext uri="{FF2B5EF4-FFF2-40B4-BE49-F238E27FC236}">
                  <a16:creationId xmlns:a16="http://schemas.microsoft.com/office/drawing/2014/main" id="{3910A253-C2F6-4B2B-ABB8-35F7E6EC4B76}"/>
                </a:ext>
              </a:extLst>
            </p:cNvPr>
            <p:cNvPicPr>
              <a:picLocks noChangeAspect="1"/>
            </p:cNvPicPr>
            <p:nvPr/>
          </p:nvPicPr>
          <p:blipFill>
            <a:blip r:embed="rId4"/>
            <a:stretch>
              <a:fillRect/>
            </a:stretch>
          </p:blipFill>
          <p:spPr>
            <a:xfrm>
              <a:off x="6037309" y="996348"/>
              <a:ext cx="4906308" cy="724853"/>
            </a:xfrm>
            <a:prstGeom prst="rect">
              <a:avLst/>
            </a:prstGeom>
          </p:spPr>
        </p:pic>
        <p:grpSp>
          <p:nvGrpSpPr>
            <p:cNvPr id="22" name="Group 21">
              <a:extLst>
                <a:ext uri="{FF2B5EF4-FFF2-40B4-BE49-F238E27FC236}">
                  <a16:creationId xmlns:a16="http://schemas.microsoft.com/office/drawing/2014/main" id="{3D010F75-1C9B-41EB-BC54-29FC3F32159D}"/>
                </a:ext>
              </a:extLst>
            </p:cNvPr>
            <p:cNvGrpSpPr/>
            <p:nvPr/>
          </p:nvGrpSpPr>
          <p:grpSpPr>
            <a:xfrm>
              <a:off x="6037309" y="1125115"/>
              <a:ext cx="4600933" cy="4935217"/>
              <a:chOff x="6002673" y="1207756"/>
              <a:chExt cx="4707479" cy="4677477"/>
            </a:xfrm>
          </p:grpSpPr>
          <p:sp>
            <p:nvSpPr>
              <p:cNvPr id="24" name="TextBox 23">
                <a:extLst>
                  <a:ext uri="{FF2B5EF4-FFF2-40B4-BE49-F238E27FC236}">
                    <a16:creationId xmlns:a16="http://schemas.microsoft.com/office/drawing/2014/main" id="{4C61DBFD-26E9-4552-A66F-79ED47ABFD92}"/>
                  </a:ext>
                </a:extLst>
              </p:cNvPr>
              <p:cNvSpPr txBox="1"/>
              <p:nvPr/>
            </p:nvSpPr>
            <p:spPr>
              <a:xfrm>
                <a:off x="7180631" y="1256590"/>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5" name="Rectangle: Rounded Corners 24" descr="This image shows the conceptual relationship between window elements with Frame (ROWS BETWEEN) inside Window Partition (PARTITION BY), which is inside Result Set (OVER).">
                <a:extLst>
                  <a:ext uri="{FF2B5EF4-FFF2-40B4-BE49-F238E27FC236}">
                    <a16:creationId xmlns:a16="http://schemas.microsoft.com/office/drawing/2014/main" id="{1410F9C1-609D-48B9-83D4-2894A889C31B}"/>
                  </a:ext>
                </a:extLst>
              </p:cNvPr>
              <p:cNvSpPr/>
              <p:nvPr/>
            </p:nvSpPr>
            <p:spPr bwMode="auto">
              <a:xfrm>
                <a:off x="6002673" y="1207756"/>
                <a:ext cx="4707479" cy="4677477"/>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grpSp>
      <p:sp>
        <p:nvSpPr>
          <p:cNvPr id="15" name="Rectangle: Rounded Corners 14">
            <a:extLst>
              <a:ext uri="{FF2B5EF4-FFF2-40B4-BE49-F238E27FC236}">
                <a16:creationId xmlns:a16="http://schemas.microsoft.com/office/drawing/2014/main" id="{11DC3F95-E973-4EA4-A917-DD7B39252CC0}"/>
              </a:ext>
            </a:extLst>
          </p:cNvPr>
          <p:cNvSpPr/>
          <p:nvPr/>
        </p:nvSpPr>
        <p:spPr>
          <a:xfrm>
            <a:off x="378692" y="3190841"/>
            <a:ext cx="5316969" cy="322082"/>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6252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AB2C79C-C4F5-419C-8A78-808BA7999A4D}"/>
              </a:ext>
            </a:extLst>
          </p:cNvPr>
          <p:cNvPicPr>
            <a:picLocks noChangeAspect="1"/>
          </p:cNvPicPr>
          <p:nvPr/>
        </p:nvPicPr>
        <p:blipFill>
          <a:blip r:embed="rId3"/>
          <a:stretch>
            <a:fillRect/>
          </a:stretch>
        </p:blipFill>
        <p:spPr>
          <a:xfrm>
            <a:off x="6004457" y="1862722"/>
            <a:ext cx="5921653" cy="3443796"/>
          </a:xfrm>
          <a:prstGeom prst="rect">
            <a:avLst/>
          </a:prstGeom>
        </p:spPr>
      </p:pic>
      <p:sp>
        <p:nvSpPr>
          <p:cNvPr id="2" name="Title 1"/>
          <p:cNvSpPr>
            <a:spLocks noGrp="1"/>
          </p:cNvSpPr>
          <p:nvPr>
            <p:ph type="title"/>
          </p:nvPr>
        </p:nvSpPr>
        <p:spPr>
          <a:xfrm>
            <a:off x="378692" y="121552"/>
            <a:ext cx="10972800" cy="1143000"/>
          </a:xfrm>
        </p:spPr>
        <p:txBody>
          <a:bodyPr/>
          <a:lstStyle/>
          <a:p>
            <a:r>
              <a:rPr lang="en-GB" dirty="0"/>
              <a:t>Windowing Component: ROWS BETWEEN</a:t>
            </a:r>
          </a:p>
        </p:txBody>
      </p:sp>
      <p:sp>
        <p:nvSpPr>
          <p:cNvPr id="5" name="TextBox 4">
            <a:extLst>
              <a:ext uri="{FF2B5EF4-FFF2-40B4-BE49-F238E27FC236}">
                <a16:creationId xmlns:a16="http://schemas.microsoft.com/office/drawing/2014/main" id="{5B92E7EF-7C8B-439F-8375-48C611C9FB1E}"/>
              </a:ext>
            </a:extLst>
          </p:cNvPr>
          <p:cNvSpPr txBox="1"/>
          <p:nvPr/>
        </p:nvSpPr>
        <p:spPr>
          <a:xfrm>
            <a:off x="378692" y="2274838"/>
            <a:ext cx="5328197" cy="2308324"/>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ProductName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OrderYear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PARTITION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ProductName</a:t>
            </a: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OrderYear </a:t>
            </a:r>
          </a:p>
          <a:p>
            <a:r>
              <a:rPr lang="en-US" sz="1800" dirty="0">
                <a:solidFill>
                  <a:srgbClr val="0000FF"/>
                </a:solidFill>
                <a:latin typeface="Consolas" panose="020B0609020204030204" pitchFamily="49" charset="0"/>
              </a:rPr>
              <a:t>ROWS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UNBOUNDED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PRECEDING</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CURRENT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ROW</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RunningTotal</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Product_Sales_By_Year</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ProductName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'%Mountain Frame%'</a:t>
            </a:r>
            <a:endParaRPr lang="en-US" dirty="0"/>
          </a:p>
        </p:txBody>
      </p:sp>
      <p:grpSp>
        <p:nvGrpSpPr>
          <p:cNvPr id="20" name="Group 19">
            <a:extLst>
              <a:ext uri="{FF2B5EF4-FFF2-40B4-BE49-F238E27FC236}">
                <a16:creationId xmlns:a16="http://schemas.microsoft.com/office/drawing/2014/main" id="{DA5D0799-89CF-4EAC-B196-8FA39854AA85}"/>
              </a:ext>
            </a:extLst>
          </p:cNvPr>
          <p:cNvGrpSpPr/>
          <p:nvPr/>
        </p:nvGrpSpPr>
        <p:grpSpPr>
          <a:xfrm>
            <a:off x="5953328" y="996348"/>
            <a:ext cx="4990289" cy="4742971"/>
            <a:chOff x="6037309" y="996348"/>
            <a:chExt cx="4906308" cy="5063984"/>
          </a:xfrm>
        </p:grpSpPr>
        <p:pic>
          <p:nvPicPr>
            <p:cNvPr id="21" name="Picture 20">
              <a:extLst>
                <a:ext uri="{FF2B5EF4-FFF2-40B4-BE49-F238E27FC236}">
                  <a16:creationId xmlns:a16="http://schemas.microsoft.com/office/drawing/2014/main" id="{3910A253-C2F6-4B2B-ABB8-35F7E6EC4B76}"/>
                </a:ext>
              </a:extLst>
            </p:cNvPr>
            <p:cNvPicPr>
              <a:picLocks noChangeAspect="1"/>
            </p:cNvPicPr>
            <p:nvPr/>
          </p:nvPicPr>
          <p:blipFill>
            <a:blip r:embed="rId4"/>
            <a:stretch>
              <a:fillRect/>
            </a:stretch>
          </p:blipFill>
          <p:spPr>
            <a:xfrm>
              <a:off x="6037309" y="996348"/>
              <a:ext cx="4906308" cy="724853"/>
            </a:xfrm>
            <a:prstGeom prst="rect">
              <a:avLst/>
            </a:prstGeom>
          </p:spPr>
        </p:pic>
        <p:grpSp>
          <p:nvGrpSpPr>
            <p:cNvPr id="22" name="Group 21">
              <a:extLst>
                <a:ext uri="{FF2B5EF4-FFF2-40B4-BE49-F238E27FC236}">
                  <a16:creationId xmlns:a16="http://schemas.microsoft.com/office/drawing/2014/main" id="{3D010F75-1C9B-41EB-BC54-29FC3F32159D}"/>
                </a:ext>
              </a:extLst>
            </p:cNvPr>
            <p:cNvGrpSpPr/>
            <p:nvPr/>
          </p:nvGrpSpPr>
          <p:grpSpPr>
            <a:xfrm>
              <a:off x="6037309" y="1125115"/>
              <a:ext cx="4600933" cy="4935217"/>
              <a:chOff x="6002673" y="1207756"/>
              <a:chExt cx="4707479" cy="4677477"/>
            </a:xfrm>
          </p:grpSpPr>
          <p:sp>
            <p:nvSpPr>
              <p:cNvPr id="24" name="TextBox 23">
                <a:extLst>
                  <a:ext uri="{FF2B5EF4-FFF2-40B4-BE49-F238E27FC236}">
                    <a16:creationId xmlns:a16="http://schemas.microsoft.com/office/drawing/2014/main" id="{4C61DBFD-26E9-4552-A66F-79ED47ABFD92}"/>
                  </a:ext>
                </a:extLst>
              </p:cNvPr>
              <p:cNvSpPr txBox="1"/>
              <p:nvPr/>
            </p:nvSpPr>
            <p:spPr>
              <a:xfrm>
                <a:off x="7180631" y="1256590"/>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5" name="Rectangle: Rounded Corners 24" descr="This image shows the conceptual relationship between window elements with Frame (ROWS BETWEEN) inside Window Partition (PARTITION BY), which is inside Result Set (OVER).">
                <a:extLst>
                  <a:ext uri="{FF2B5EF4-FFF2-40B4-BE49-F238E27FC236}">
                    <a16:creationId xmlns:a16="http://schemas.microsoft.com/office/drawing/2014/main" id="{1410F9C1-609D-48B9-83D4-2894A889C31B}"/>
                  </a:ext>
                </a:extLst>
              </p:cNvPr>
              <p:cNvSpPr/>
              <p:nvPr/>
            </p:nvSpPr>
            <p:spPr bwMode="auto">
              <a:xfrm>
                <a:off x="6002673" y="1207756"/>
                <a:ext cx="4707479" cy="4677477"/>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grpSp>
      <p:sp>
        <p:nvSpPr>
          <p:cNvPr id="15" name="Rectangle: Rounded Corners 14">
            <a:extLst>
              <a:ext uri="{FF2B5EF4-FFF2-40B4-BE49-F238E27FC236}">
                <a16:creationId xmlns:a16="http://schemas.microsoft.com/office/drawing/2014/main" id="{11DC3F95-E973-4EA4-A917-DD7B39252CC0}"/>
              </a:ext>
            </a:extLst>
          </p:cNvPr>
          <p:cNvSpPr/>
          <p:nvPr/>
        </p:nvSpPr>
        <p:spPr>
          <a:xfrm>
            <a:off x="389920" y="3423578"/>
            <a:ext cx="5316969" cy="564761"/>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0489738F-CC30-4702-81CD-41366C65C55A}"/>
              </a:ext>
            </a:extLst>
          </p:cNvPr>
          <p:cNvSpPr/>
          <p:nvPr/>
        </p:nvSpPr>
        <p:spPr>
          <a:xfrm>
            <a:off x="6004457" y="2090709"/>
            <a:ext cx="5513092" cy="1100132"/>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458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55443-3A8B-474A-A0B6-27739179DE8F}"/>
              </a:ext>
            </a:extLst>
          </p:cNvPr>
          <p:cNvSpPr>
            <a:spLocks noGrp="1"/>
          </p:cNvSpPr>
          <p:nvPr>
            <p:ph type="title"/>
          </p:nvPr>
        </p:nvSpPr>
        <p:spPr/>
        <p:txBody>
          <a:bodyPr/>
          <a:lstStyle/>
          <a:p>
            <a:r>
              <a:rPr lang="en-US" dirty="0">
                <a:solidFill>
                  <a:schemeClr val="accent5"/>
                </a:solidFill>
              </a:rPr>
              <a:t>Row Between Clause</a:t>
            </a:r>
          </a:p>
        </p:txBody>
      </p:sp>
      <p:graphicFrame>
        <p:nvGraphicFramePr>
          <p:cNvPr id="5" name="Content Placeholder 4">
            <a:extLst>
              <a:ext uri="{FF2B5EF4-FFF2-40B4-BE49-F238E27FC236}">
                <a16:creationId xmlns:a16="http://schemas.microsoft.com/office/drawing/2014/main" id="{04CBBDA1-E1FB-4E16-BE17-7A07D75BC01B}"/>
              </a:ext>
            </a:extLst>
          </p:cNvPr>
          <p:cNvGraphicFramePr>
            <a:graphicFrameLocks noGrp="1"/>
          </p:cNvGraphicFramePr>
          <p:nvPr>
            <p:ph sz="quarter" idx="13"/>
            <p:extLst>
              <p:ext uri="{D42A27DB-BD31-4B8C-83A1-F6EECF244321}">
                <p14:modId xmlns:p14="http://schemas.microsoft.com/office/powerpoint/2010/main" val="3143668391"/>
              </p:ext>
            </p:extLst>
          </p:nvPr>
        </p:nvGraphicFramePr>
        <p:xfrm>
          <a:off x="866274" y="1125084"/>
          <a:ext cx="10670089" cy="4774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5648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7E9680-CBFC-4471-9E59-AFE01570D1B6}"/>
              </a:ext>
            </a:extLst>
          </p:cNvPr>
          <p:cNvPicPr>
            <a:picLocks noChangeAspect="1"/>
          </p:cNvPicPr>
          <p:nvPr/>
        </p:nvPicPr>
        <p:blipFill>
          <a:blip r:embed="rId3"/>
          <a:stretch>
            <a:fillRect/>
          </a:stretch>
        </p:blipFill>
        <p:spPr>
          <a:xfrm>
            <a:off x="6095999" y="1823731"/>
            <a:ext cx="5817073" cy="3272103"/>
          </a:xfrm>
          <a:prstGeom prst="rect">
            <a:avLst/>
          </a:prstGeom>
        </p:spPr>
      </p:pic>
      <p:sp>
        <p:nvSpPr>
          <p:cNvPr id="2" name="Title 1"/>
          <p:cNvSpPr>
            <a:spLocks noGrp="1"/>
          </p:cNvSpPr>
          <p:nvPr>
            <p:ph type="title"/>
          </p:nvPr>
        </p:nvSpPr>
        <p:spPr>
          <a:xfrm>
            <a:off x="378692" y="121552"/>
            <a:ext cx="10972800" cy="1143000"/>
          </a:xfrm>
        </p:spPr>
        <p:txBody>
          <a:bodyPr/>
          <a:lstStyle/>
          <a:p>
            <a:r>
              <a:rPr lang="en-GB" dirty="0"/>
              <a:t>LAG Windowing Function</a:t>
            </a:r>
          </a:p>
        </p:txBody>
      </p:sp>
      <p:sp>
        <p:nvSpPr>
          <p:cNvPr id="5" name="TextBox 4">
            <a:extLst>
              <a:ext uri="{FF2B5EF4-FFF2-40B4-BE49-F238E27FC236}">
                <a16:creationId xmlns:a16="http://schemas.microsoft.com/office/drawing/2014/main" id="{5B92E7EF-7C8B-439F-8375-48C611C9FB1E}"/>
              </a:ext>
            </a:extLst>
          </p:cNvPr>
          <p:cNvSpPr txBox="1"/>
          <p:nvPr/>
        </p:nvSpPr>
        <p:spPr>
          <a:xfrm>
            <a:off x="378692" y="2274838"/>
            <a:ext cx="5328197" cy="1754326"/>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ProductName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OrderYear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LAG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PARTITION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ProductName</a:t>
            </a: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OrderYear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PreviousYear</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Product_Sales_By_Year</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ProductName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'%Mountain Frame%'</a:t>
            </a:r>
            <a:endParaRPr lang="en-US" dirty="0"/>
          </a:p>
        </p:txBody>
      </p:sp>
      <p:grpSp>
        <p:nvGrpSpPr>
          <p:cNvPr id="20" name="Group 19">
            <a:extLst>
              <a:ext uri="{FF2B5EF4-FFF2-40B4-BE49-F238E27FC236}">
                <a16:creationId xmlns:a16="http://schemas.microsoft.com/office/drawing/2014/main" id="{DA5D0799-89CF-4EAC-B196-8FA39854AA85}"/>
              </a:ext>
            </a:extLst>
          </p:cNvPr>
          <p:cNvGrpSpPr/>
          <p:nvPr/>
        </p:nvGrpSpPr>
        <p:grpSpPr>
          <a:xfrm>
            <a:off x="5953328" y="996348"/>
            <a:ext cx="4990289" cy="4470597"/>
            <a:chOff x="6037309" y="996348"/>
            <a:chExt cx="4906308" cy="5063984"/>
          </a:xfrm>
        </p:grpSpPr>
        <p:pic>
          <p:nvPicPr>
            <p:cNvPr id="21" name="Picture 20">
              <a:extLst>
                <a:ext uri="{FF2B5EF4-FFF2-40B4-BE49-F238E27FC236}">
                  <a16:creationId xmlns:a16="http://schemas.microsoft.com/office/drawing/2014/main" id="{3910A253-C2F6-4B2B-ABB8-35F7E6EC4B76}"/>
                </a:ext>
              </a:extLst>
            </p:cNvPr>
            <p:cNvPicPr>
              <a:picLocks noChangeAspect="1"/>
            </p:cNvPicPr>
            <p:nvPr/>
          </p:nvPicPr>
          <p:blipFill>
            <a:blip r:embed="rId4"/>
            <a:stretch>
              <a:fillRect/>
            </a:stretch>
          </p:blipFill>
          <p:spPr>
            <a:xfrm>
              <a:off x="6037309" y="996348"/>
              <a:ext cx="4906308" cy="724853"/>
            </a:xfrm>
            <a:prstGeom prst="rect">
              <a:avLst/>
            </a:prstGeom>
          </p:spPr>
        </p:pic>
        <p:grpSp>
          <p:nvGrpSpPr>
            <p:cNvPr id="22" name="Group 21">
              <a:extLst>
                <a:ext uri="{FF2B5EF4-FFF2-40B4-BE49-F238E27FC236}">
                  <a16:creationId xmlns:a16="http://schemas.microsoft.com/office/drawing/2014/main" id="{3D010F75-1C9B-41EB-BC54-29FC3F32159D}"/>
                </a:ext>
              </a:extLst>
            </p:cNvPr>
            <p:cNvGrpSpPr/>
            <p:nvPr/>
          </p:nvGrpSpPr>
          <p:grpSpPr>
            <a:xfrm>
              <a:off x="6037309" y="1125115"/>
              <a:ext cx="4600933" cy="4935217"/>
              <a:chOff x="6002673" y="1207756"/>
              <a:chExt cx="4707479" cy="4677477"/>
            </a:xfrm>
          </p:grpSpPr>
          <p:sp>
            <p:nvSpPr>
              <p:cNvPr id="24" name="TextBox 23">
                <a:extLst>
                  <a:ext uri="{FF2B5EF4-FFF2-40B4-BE49-F238E27FC236}">
                    <a16:creationId xmlns:a16="http://schemas.microsoft.com/office/drawing/2014/main" id="{4C61DBFD-26E9-4552-A66F-79ED47ABFD92}"/>
                  </a:ext>
                </a:extLst>
              </p:cNvPr>
              <p:cNvSpPr txBox="1"/>
              <p:nvPr/>
            </p:nvSpPr>
            <p:spPr>
              <a:xfrm>
                <a:off x="7180631" y="1256590"/>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5" name="Rectangle: Rounded Corners 24" descr="This image shows the conceptual relationship between window elements with Frame (ROWS BETWEEN) inside Window Partition (PARTITION BY), which is inside Result Set (OVER).">
                <a:extLst>
                  <a:ext uri="{FF2B5EF4-FFF2-40B4-BE49-F238E27FC236}">
                    <a16:creationId xmlns:a16="http://schemas.microsoft.com/office/drawing/2014/main" id="{1410F9C1-609D-48B9-83D4-2894A889C31B}"/>
                  </a:ext>
                </a:extLst>
              </p:cNvPr>
              <p:cNvSpPr/>
              <p:nvPr/>
            </p:nvSpPr>
            <p:spPr bwMode="auto">
              <a:xfrm>
                <a:off x="6002673" y="1207756"/>
                <a:ext cx="4707479" cy="4677477"/>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grpSp>
      <p:sp>
        <p:nvSpPr>
          <p:cNvPr id="15" name="Rectangle: Rounded Corners 14">
            <a:extLst>
              <a:ext uri="{FF2B5EF4-FFF2-40B4-BE49-F238E27FC236}">
                <a16:creationId xmlns:a16="http://schemas.microsoft.com/office/drawing/2014/main" id="{11DC3F95-E973-4EA4-A917-DD7B39252CC0}"/>
              </a:ext>
            </a:extLst>
          </p:cNvPr>
          <p:cNvSpPr/>
          <p:nvPr/>
        </p:nvSpPr>
        <p:spPr>
          <a:xfrm>
            <a:off x="278927" y="2587240"/>
            <a:ext cx="2240537" cy="321329"/>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0489738F-CC30-4702-81CD-41366C65C55A}"/>
              </a:ext>
            </a:extLst>
          </p:cNvPr>
          <p:cNvSpPr/>
          <p:nvPr/>
        </p:nvSpPr>
        <p:spPr>
          <a:xfrm>
            <a:off x="6004456" y="2061525"/>
            <a:ext cx="5908615" cy="1002688"/>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4411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1D90D4-8FFF-4565-BE0A-360694D9106D}"/>
              </a:ext>
            </a:extLst>
          </p:cNvPr>
          <p:cNvPicPr>
            <a:picLocks noChangeAspect="1"/>
          </p:cNvPicPr>
          <p:nvPr/>
        </p:nvPicPr>
        <p:blipFill>
          <a:blip r:embed="rId3"/>
          <a:stretch>
            <a:fillRect/>
          </a:stretch>
        </p:blipFill>
        <p:spPr>
          <a:xfrm>
            <a:off x="6096000" y="1749648"/>
            <a:ext cx="5509098" cy="3279551"/>
          </a:xfrm>
          <a:prstGeom prst="rect">
            <a:avLst/>
          </a:prstGeom>
        </p:spPr>
      </p:pic>
      <p:sp>
        <p:nvSpPr>
          <p:cNvPr id="2" name="Title 1"/>
          <p:cNvSpPr>
            <a:spLocks noGrp="1"/>
          </p:cNvSpPr>
          <p:nvPr>
            <p:ph type="title"/>
          </p:nvPr>
        </p:nvSpPr>
        <p:spPr>
          <a:xfrm>
            <a:off x="378692" y="121552"/>
            <a:ext cx="10972800" cy="1143000"/>
          </a:xfrm>
        </p:spPr>
        <p:txBody>
          <a:bodyPr/>
          <a:lstStyle/>
          <a:p>
            <a:r>
              <a:rPr lang="en-GB" dirty="0"/>
              <a:t>LEAD Windowing Function</a:t>
            </a:r>
          </a:p>
        </p:txBody>
      </p:sp>
      <p:sp>
        <p:nvSpPr>
          <p:cNvPr id="5" name="TextBox 4">
            <a:extLst>
              <a:ext uri="{FF2B5EF4-FFF2-40B4-BE49-F238E27FC236}">
                <a16:creationId xmlns:a16="http://schemas.microsoft.com/office/drawing/2014/main" id="{5B92E7EF-7C8B-439F-8375-48C611C9FB1E}"/>
              </a:ext>
            </a:extLst>
          </p:cNvPr>
          <p:cNvSpPr txBox="1"/>
          <p:nvPr/>
        </p:nvSpPr>
        <p:spPr>
          <a:xfrm>
            <a:off x="378692" y="2274838"/>
            <a:ext cx="5328197" cy="1754326"/>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ProductName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OrderYear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LEAD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PARTITION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ProductName</a:t>
            </a: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OrderYear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NextYear</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Product_Sales_By_Year</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ProductName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'%Mountain Frame%'</a:t>
            </a:r>
            <a:endParaRPr lang="en-US" dirty="0"/>
          </a:p>
        </p:txBody>
      </p:sp>
      <p:grpSp>
        <p:nvGrpSpPr>
          <p:cNvPr id="20" name="Group 19">
            <a:extLst>
              <a:ext uri="{FF2B5EF4-FFF2-40B4-BE49-F238E27FC236}">
                <a16:creationId xmlns:a16="http://schemas.microsoft.com/office/drawing/2014/main" id="{DA5D0799-89CF-4EAC-B196-8FA39854AA85}"/>
              </a:ext>
            </a:extLst>
          </p:cNvPr>
          <p:cNvGrpSpPr/>
          <p:nvPr/>
        </p:nvGrpSpPr>
        <p:grpSpPr>
          <a:xfrm>
            <a:off x="5953328" y="996348"/>
            <a:ext cx="4990289" cy="4470597"/>
            <a:chOff x="6037309" y="996348"/>
            <a:chExt cx="4906308" cy="5063984"/>
          </a:xfrm>
        </p:grpSpPr>
        <p:pic>
          <p:nvPicPr>
            <p:cNvPr id="21" name="Picture 20">
              <a:extLst>
                <a:ext uri="{FF2B5EF4-FFF2-40B4-BE49-F238E27FC236}">
                  <a16:creationId xmlns:a16="http://schemas.microsoft.com/office/drawing/2014/main" id="{3910A253-C2F6-4B2B-ABB8-35F7E6EC4B76}"/>
                </a:ext>
              </a:extLst>
            </p:cNvPr>
            <p:cNvPicPr>
              <a:picLocks noChangeAspect="1"/>
            </p:cNvPicPr>
            <p:nvPr/>
          </p:nvPicPr>
          <p:blipFill>
            <a:blip r:embed="rId4"/>
            <a:stretch>
              <a:fillRect/>
            </a:stretch>
          </p:blipFill>
          <p:spPr>
            <a:xfrm>
              <a:off x="6037309" y="996348"/>
              <a:ext cx="4906308" cy="724853"/>
            </a:xfrm>
            <a:prstGeom prst="rect">
              <a:avLst/>
            </a:prstGeom>
          </p:spPr>
        </p:pic>
        <p:grpSp>
          <p:nvGrpSpPr>
            <p:cNvPr id="22" name="Group 21">
              <a:extLst>
                <a:ext uri="{FF2B5EF4-FFF2-40B4-BE49-F238E27FC236}">
                  <a16:creationId xmlns:a16="http://schemas.microsoft.com/office/drawing/2014/main" id="{3D010F75-1C9B-41EB-BC54-29FC3F32159D}"/>
                </a:ext>
              </a:extLst>
            </p:cNvPr>
            <p:cNvGrpSpPr/>
            <p:nvPr/>
          </p:nvGrpSpPr>
          <p:grpSpPr>
            <a:xfrm>
              <a:off x="6037309" y="1125115"/>
              <a:ext cx="4600933" cy="4935217"/>
              <a:chOff x="6002673" y="1207756"/>
              <a:chExt cx="4707479" cy="4677477"/>
            </a:xfrm>
          </p:grpSpPr>
          <p:sp>
            <p:nvSpPr>
              <p:cNvPr id="24" name="TextBox 23">
                <a:extLst>
                  <a:ext uri="{FF2B5EF4-FFF2-40B4-BE49-F238E27FC236}">
                    <a16:creationId xmlns:a16="http://schemas.microsoft.com/office/drawing/2014/main" id="{4C61DBFD-26E9-4552-A66F-79ED47ABFD92}"/>
                  </a:ext>
                </a:extLst>
              </p:cNvPr>
              <p:cNvSpPr txBox="1"/>
              <p:nvPr/>
            </p:nvSpPr>
            <p:spPr>
              <a:xfrm>
                <a:off x="7180631" y="1256590"/>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5" name="Rectangle: Rounded Corners 24" descr="This image shows the conceptual relationship between window elements with Frame (ROWS BETWEEN) inside Window Partition (PARTITION BY), which is inside Result Set (OVER).">
                <a:extLst>
                  <a:ext uri="{FF2B5EF4-FFF2-40B4-BE49-F238E27FC236}">
                    <a16:creationId xmlns:a16="http://schemas.microsoft.com/office/drawing/2014/main" id="{1410F9C1-609D-48B9-83D4-2894A889C31B}"/>
                  </a:ext>
                </a:extLst>
              </p:cNvPr>
              <p:cNvSpPr/>
              <p:nvPr/>
            </p:nvSpPr>
            <p:spPr bwMode="auto">
              <a:xfrm>
                <a:off x="6002673" y="1207756"/>
                <a:ext cx="4707479" cy="4677477"/>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grpSp>
      <p:sp>
        <p:nvSpPr>
          <p:cNvPr id="15" name="Rectangle: Rounded Corners 14">
            <a:extLst>
              <a:ext uri="{FF2B5EF4-FFF2-40B4-BE49-F238E27FC236}">
                <a16:creationId xmlns:a16="http://schemas.microsoft.com/office/drawing/2014/main" id="{11DC3F95-E973-4EA4-A917-DD7B39252CC0}"/>
              </a:ext>
            </a:extLst>
          </p:cNvPr>
          <p:cNvSpPr/>
          <p:nvPr/>
        </p:nvSpPr>
        <p:spPr>
          <a:xfrm>
            <a:off x="278927" y="2587240"/>
            <a:ext cx="2240537" cy="321329"/>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0489738F-CC30-4702-81CD-41366C65C55A}"/>
              </a:ext>
            </a:extLst>
          </p:cNvPr>
          <p:cNvSpPr/>
          <p:nvPr/>
        </p:nvSpPr>
        <p:spPr>
          <a:xfrm>
            <a:off x="6004456" y="2003157"/>
            <a:ext cx="5908615" cy="1002688"/>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6271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0804" y="825000"/>
            <a:ext cx="6154207" cy="3250611"/>
          </a:xfrm>
          <a:prstGeom prst="rect">
            <a:avLst/>
          </a:prstGeom>
        </p:spPr>
      </p:pic>
      <p:pic>
        <p:nvPicPr>
          <p:cNvPr id="3" name="Picture 2"/>
          <p:cNvPicPr>
            <a:picLocks noChangeAspect="1"/>
          </p:cNvPicPr>
          <p:nvPr/>
        </p:nvPicPr>
        <p:blipFill>
          <a:blip r:embed="rId3"/>
          <a:stretch>
            <a:fillRect/>
          </a:stretch>
        </p:blipFill>
        <p:spPr>
          <a:xfrm>
            <a:off x="450804" y="4302035"/>
            <a:ext cx="7306682" cy="1983650"/>
          </a:xfrm>
          <a:prstGeom prst="rect">
            <a:avLst/>
          </a:prstGeom>
        </p:spPr>
      </p:pic>
      <p:pic>
        <p:nvPicPr>
          <p:cNvPr id="4" name="Picture 3"/>
          <p:cNvPicPr>
            <a:picLocks noChangeAspect="1"/>
          </p:cNvPicPr>
          <p:nvPr/>
        </p:nvPicPr>
        <p:blipFill>
          <a:blip r:embed="rId4"/>
          <a:stretch>
            <a:fillRect/>
          </a:stretch>
        </p:blipFill>
        <p:spPr>
          <a:xfrm>
            <a:off x="6959917" y="950051"/>
            <a:ext cx="4733925" cy="2571750"/>
          </a:xfrm>
          <a:prstGeom prst="rect">
            <a:avLst/>
          </a:prstGeom>
          <a:ln w="38100">
            <a:solidFill>
              <a:schemeClr val="accent5"/>
            </a:solidFill>
          </a:ln>
        </p:spPr>
      </p:pic>
      <p:cxnSp>
        <p:nvCxnSpPr>
          <p:cNvPr id="7" name="Straight Arrow Connector 6"/>
          <p:cNvCxnSpPr>
            <a:cxnSpLocks/>
            <a:stCxn id="5" idx="3"/>
            <a:endCxn id="4" idx="2"/>
          </p:cNvCxnSpPr>
          <p:nvPr/>
        </p:nvCxnSpPr>
        <p:spPr bwMode="auto">
          <a:xfrm flipV="1">
            <a:off x="7637424" y="3521801"/>
            <a:ext cx="1689456" cy="172708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9"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Ranking Functions Example</a:t>
            </a:r>
          </a:p>
        </p:txBody>
      </p:sp>
      <p:sp>
        <p:nvSpPr>
          <p:cNvPr id="5" name="Rectangle: Rounded Corners 4">
            <a:extLst>
              <a:ext uri="{FF2B5EF4-FFF2-40B4-BE49-F238E27FC236}">
                <a16:creationId xmlns:a16="http://schemas.microsoft.com/office/drawing/2014/main" id="{5EC72F34-DAC7-4D2C-88F8-66EE765C11AF}"/>
              </a:ext>
            </a:extLst>
          </p:cNvPr>
          <p:cNvSpPr/>
          <p:nvPr/>
        </p:nvSpPr>
        <p:spPr>
          <a:xfrm>
            <a:off x="255507" y="4212077"/>
            <a:ext cx="7381917" cy="2073608"/>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3777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FC788ED-AD1E-4868-807F-59862E5F7939}"/>
              </a:ext>
            </a:extLst>
          </p:cNvPr>
          <p:cNvGraphicFramePr/>
          <p:nvPr>
            <p:extLst>
              <p:ext uri="{D42A27DB-BD31-4B8C-83A1-F6EECF244321}">
                <p14:modId xmlns:p14="http://schemas.microsoft.com/office/powerpoint/2010/main" val="1505311597"/>
              </p:ext>
            </p:extLst>
          </p:nvPr>
        </p:nvGraphicFramePr>
        <p:xfrm>
          <a:off x="915413" y="1105376"/>
          <a:ext cx="10361174" cy="4864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DA279F63-2637-42E4-B26C-29027ABA2302}"/>
              </a:ext>
            </a:extLst>
          </p:cNvPr>
          <p:cNvSpPr txBox="1">
            <a:spLocks/>
          </p:cNvSpPr>
          <p:nvPr/>
        </p:nvSpPr>
        <p:spPr>
          <a:xfrm>
            <a:off x="811731" y="317032"/>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accent5"/>
                </a:solidFill>
              </a:rPr>
              <a:t>What does this session cover?</a:t>
            </a:r>
          </a:p>
        </p:txBody>
      </p:sp>
    </p:spTree>
    <p:extLst>
      <p:ext uri="{BB962C8B-B14F-4D97-AF65-F5344CB8AC3E}">
        <p14:creationId xmlns:p14="http://schemas.microsoft.com/office/powerpoint/2010/main" val="3823254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55443-3A8B-474A-A0B6-27739179DE8F}"/>
              </a:ext>
            </a:extLst>
          </p:cNvPr>
          <p:cNvSpPr>
            <a:spLocks noGrp="1"/>
          </p:cNvSpPr>
          <p:nvPr>
            <p:ph type="title"/>
          </p:nvPr>
        </p:nvSpPr>
        <p:spPr/>
        <p:txBody>
          <a:bodyPr/>
          <a:lstStyle/>
          <a:p>
            <a:r>
              <a:rPr lang="en-US" dirty="0">
                <a:solidFill>
                  <a:schemeClr val="accent5"/>
                </a:solidFill>
              </a:rPr>
              <a:t>What are Windowing Functions?</a:t>
            </a:r>
          </a:p>
        </p:txBody>
      </p:sp>
      <p:graphicFrame>
        <p:nvGraphicFramePr>
          <p:cNvPr id="5" name="Content Placeholder 4">
            <a:extLst>
              <a:ext uri="{FF2B5EF4-FFF2-40B4-BE49-F238E27FC236}">
                <a16:creationId xmlns:a16="http://schemas.microsoft.com/office/drawing/2014/main" id="{04CBBDA1-E1FB-4E16-BE17-7A07D75BC01B}"/>
              </a:ext>
            </a:extLst>
          </p:cNvPr>
          <p:cNvGraphicFramePr>
            <a:graphicFrameLocks noGrp="1"/>
          </p:cNvGraphicFramePr>
          <p:nvPr>
            <p:ph sz="quarter" idx="13"/>
            <p:extLst>
              <p:ext uri="{D42A27DB-BD31-4B8C-83A1-F6EECF244321}">
                <p14:modId xmlns:p14="http://schemas.microsoft.com/office/powerpoint/2010/main" val="449848127"/>
              </p:ext>
            </p:extLst>
          </p:nvPr>
        </p:nvGraphicFramePr>
        <p:xfrm>
          <a:off x="866274" y="1125084"/>
          <a:ext cx="10670089" cy="4774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8003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55443-3A8B-474A-A0B6-27739179DE8F}"/>
              </a:ext>
            </a:extLst>
          </p:cNvPr>
          <p:cNvSpPr>
            <a:spLocks noGrp="1"/>
          </p:cNvSpPr>
          <p:nvPr>
            <p:ph type="title"/>
          </p:nvPr>
        </p:nvSpPr>
        <p:spPr/>
        <p:txBody>
          <a:bodyPr/>
          <a:lstStyle/>
          <a:p>
            <a:r>
              <a:rPr lang="en-US" dirty="0">
                <a:solidFill>
                  <a:schemeClr val="accent5"/>
                </a:solidFill>
              </a:rPr>
              <a:t>Key Windowing Syntax Components</a:t>
            </a:r>
          </a:p>
        </p:txBody>
      </p:sp>
      <p:graphicFrame>
        <p:nvGraphicFramePr>
          <p:cNvPr id="5" name="Content Placeholder 4">
            <a:extLst>
              <a:ext uri="{FF2B5EF4-FFF2-40B4-BE49-F238E27FC236}">
                <a16:creationId xmlns:a16="http://schemas.microsoft.com/office/drawing/2014/main" id="{04CBBDA1-E1FB-4E16-BE17-7A07D75BC01B}"/>
              </a:ext>
            </a:extLst>
          </p:cNvPr>
          <p:cNvGraphicFramePr>
            <a:graphicFrameLocks noGrp="1"/>
          </p:cNvGraphicFramePr>
          <p:nvPr>
            <p:ph sz="quarter" idx="13"/>
            <p:extLst>
              <p:ext uri="{D42A27DB-BD31-4B8C-83A1-F6EECF244321}">
                <p14:modId xmlns:p14="http://schemas.microsoft.com/office/powerpoint/2010/main" val="3055175241"/>
              </p:ext>
            </p:extLst>
          </p:nvPr>
        </p:nvGraphicFramePr>
        <p:xfrm>
          <a:off x="866274" y="1125084"/>
          <a:ext cx="10670089" cy="4774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0857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4803-1E26-4459-B68D-038C4FDF52FB}"/>
              </a:ext>
            </a:extLst>
          </p:cNvPr>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Demonstration Setup for Windowing Functions</a:t>
            </a:r>
          </a:p>
        </p:txBody>
      </p:sp>
      <p:sp>
        <p:nvSpPr>
          <p:cNvPr id="6" name="TextBox 5">
            <a:extLst>
              <a:ext uri="{FF2B5EF4-FFF2-40B4-BE49-F238E27FC236}">
                <a16:creationId xmlns:a16="http://schemas.microsoft.com/office/drawing/2014/main" id="{94C50ECA-49F4-4B11-A1EB-7AB0F916D5CF}"/>
              </a:ext>
            </a:extLst>
          </p:cNvPr>
          <p:cNvSpPr txBox="1"/>
          <p:nvPr/>
        </p:nvSpPr>
        <p:spPr>
          <a:xfrm>
            <a:off x="707080" y="1382286"/>
            <a:ext cx="6108970" cy="4093428"/>
          </a:xfrm>
          <a:prstGeom prst="rect">
            <a:avLst/>
          </a:prstGeom>
          <a:noFill/>
        </p:spPr>
        <p:txBody>
          <a:bodyPr wrap="square">
            <a:spAutoFit/>
          </a:bodyPr>
          <a:lstStyle/>
          <a:p>
            <a:r>
              <a:rPr lang="en-US" sz="2000" dirty="0">
                <a:solidFill>
                  <a:srgbClr val="0000FF"/>
                </a:solidFill>
                <a:latin typeface="Consolas" panose="020B0609020204030204" pitchFamily="49" charset="0"/>
              </a:rPr>
              <a:t>CREATE</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OR</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ALTER</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VIEW</a:t>
            </a:r>
            <a:r>
              <a:rPr lang="en-US" sz="2000" dirty="0">
                <a:solidFill>
                  <a:srgbClr val="000000"/>
                </a:solidFill>
                <a:latin typeface="Consolas" panose="020B0609020204030204" pitchFamily="49" charset="0"/>
              </a:rPr>
              <a:t> Sales</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Product_Sales_By_Year</a:t>
            </a:r>
          </a:p>
          <a:p>
            <a:r>
              <a:rPr lang="en-US" sz="2000" dirty="0">
                <a:solidFill>
                  <a:srgbClr val="0000FF"/>
                </a:solidFill>
                <a:latin typeface="Consolas" panose="020B0609020204030204" pitchFamily="49" charset="0"/>
              </a:rPr>
              <a:t>AS</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P</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Name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ProductName</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a:solidFill>
                  <a:srgbClr val="FF00FF"/>
                </a:solidFill>
                <a:latin typeface="Consolas" panose="020B0609020204030204" pitchFamily="49" charset="0"/>
              </a:rPr>
              <a:t>SUM</a:t>
            </a:r>
            <a:r>
              <a:rPr lang="pt-BR" sz="2000" dirty="0">
                <a:solidFill>
                  <a:srgbClr val="808080"/>
                </a:solidFill>
                <a:latin typeface="Consolas" panose="020B0609020204030204" pitchFamily="49" charset="0"/>
              </a:rPr>
              <a:t>(</a:t>
            </a:r>
            <a:r>
              <a:rPr lang="pt-BR" sz="2000" dirty="0">
                <a:solidFill>
                  <a:srgbClr val="000000"/>
                </a:solidFill>
                <a:latin typeface="Consolas" panose="020B0609020204030204" pitchFamily="49" charset="0"/>
              </a:rPr>
              <a:t>SOD</a:t>
            </a:r>
            <a:r>
              <a:rPr lang="pt-BR" sz="2000" dirty="0">
                <a:solidFill>
                  <a:srgbClr val="808080"/>
                </a:solidFill>
                <a:latin typeface="Consolas" panose="020B0609020204030204" pitchFamily="49" charset="0"/>
              </a:rPr>
              <a:t>.</a:t>
            </a:r>
            <a:r>
              <a:rPr lang="pt-BR" sz="2000" dirty="0">
                <a:solidFill>
                  <a:srgbClr val="000000"/>
                </a:solidFill>
                <a:latin typeface="Consolas" panose="020B0609020204030204" pitchFamily="49" charset="0"/>
              </a:rPr>
              <a:t>OrderQty</a:t>
            </a:r>
            <a:r>
              <a:rPr lang="pt-BR" sz="2000" dirty="0">
                <a:solidFill>
                  <a:srgbClr val="808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a:solidFill>
                  <a:srgbClr val="0000FF"/>
                </a:solidFill>
                <a:latin typeface="Consolas" panose="020B0609020204030204" pitchFamily="49" charset="0"/>
              </a:rPr>
              <a:t>AS</a:t>
            </a:r>
            <a:r>
              <a:rPr lang="pt-BR" sz="2000" dirty="0">
                <a:solidFill>
                  <a:srgbClr val="000000"/>
                </a:solidFill>
                <a:latin typeface="Consolas" panose="020B0609020204030204" pitchFamily="49" charset="0"/>
              </a:rPr>
              <a:t> Quantity</a:t>
            </a:r>
            <a:r>
              <a:rPr lang="pt-BR" sz="2000" dirty="0">
                <a:solidFill>
                  <a:srgbClr val="808080"/>
                </a:solidFill>
                <a:latin typeface="Consolas" panose="020B0609020204030204" pitchFamily="49" charset="0"/>
              </a:rPr>
              <a:t>,</a:t>
            </a:r>
            <a:r>
              <a:rPr lang="pt-BR"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YEAR</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OrderDate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OrderYear</a:t>
            </a:r>
          </a:p>
          <a:p>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Production</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Product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P</a:t>
            </a:r>
          </a:p>
          <a:p>
            <a:r>
              <a:rPr lang="en-US" sz="2000" dirty="0">
                <a:solidFill>
                  <a:srgbClr val="808080"/>
                </a:solidFill>
                <a:latin typeface="Consolas" panose="020B0609020204030204" pitchFamily="49" charset="0"/>
              </a:rPr>
              <a:t>JOIN</a:t>
            </a:r>
            <a:r>
              <a:rPr lang="en-US" sz="2000" dirty="0">
                <a:solidFill>
                  <a:srgbClr val="000000"/>
                </a:solidFill>
                <a:latin typeface="Consolas" panose="020B0609020204030204" pitchFamily="49" charset="0"/>
              </a:rPr>
              <a:t> Sales</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SalesOrderDetail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SOD</a:t>
            </a:r>
          </a:p>
          <a:p>
            <a:r>
              <a:rPr lang="en-US" sz="2000" dirty="0">
                <a:solidFill>
                  <a:srgbClr val="0000FF"/>
                </a:solidFill>
                <a:latin typeface="Consolas" panose="020B0609020204030204" pitchFamily="49" charset="0"/>
              </a:rPr>
              <a:t>ON</a:t>
            </a:r>
            <a:r>
              <a:rPr lang="en-US" sz="2000" dirty="0">
                <a:solidFill>
                  <a:srgbClr val="000000"/>
                </a:solidFill>
                <a:latin typeface="Consolas" panose="020B0609020204030204" pitchFamily="49" charset="0"/>
              </a:rPr>
              <a:t> P</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ProductID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SOD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ProductID</a:t>
            </a:r>
          </a:p>
          <a:p>
            <a:r>
              <a:rPr lang="en-US" sz="2000" dirty="0">
                <a:solidFill>
                  <a:srgbClr val="808080"/>
                </a:solidFill>
                <a:latin typeface="Consolas" panose="020B0609020204030204" pitchFamily="49" charset="0"/>
              </a:rPr>
              <a:t>JOIN</a:t>
            </a:r>
            <a:r>
              <a:rPr lang="en-US" sz="2000" dirty="0">
                <a:solidFill>
                  <a:srgbClr val="000000"/>
                </a:solidFill>
                <a:latin typeface="Consolas" panose="020B0609020204030204" pitchFamily="49" charset="0"/>
              </a:rPr>
              <a:t> Sales</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SalesOrderHeader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SOH</a:t>
            </a:r>
          </a:p>
          <a:p>
            <a:r>
              <a:rPr lang="en-US" sz="2000" dirty="0">
                <a:solidFill>
                  <a:srgbClr val="0000FF"/>
                </a:solidFill>
                <a:latin typeface="Consolas" panose="020B0609020204030204" pitchFamily="49" charset="0"/>
              </a:rPr>
              <a:t>ON</a:t>
            </a:r>
            <a:r>
              <a:rPr lang="en-US" sz="2000" dirty="0">
                <a:solidFill>
                  <a:srgbClr val="000000"/>
                </a:solidFill>
                <a:latin typeface="Consolas" panose="020B0609020204030204" pitchFamily="49" charset="0"/>
              </a:rPr>
              <a:t> SOH</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SalesOrderID </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SOD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SalesOrderID</a:t>
            </a:r>
          </a:p>
          <a:p>
            <a:r>
              <a:rPr lang="en-US" sz="2000" dirty="0">
                <a:solidFill>
                  <a:srgbClr val="0000FF"/>
                </a:solidFill>
                <a:latin typeface="Consolas" panose="020B0609020204030204" pitchFamily="49" charset="0"/>
              </a:rPr>
              <a:t>GROUP</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BY</a:t>
            </a:r>
            <a:r>
              <a:rPr lang="en-US" sz="2000" dirty="0">
                <a:solidFill>
                  <a:srgbClr val="000000"/>
                </a:solidFill>
                <a:latin typeface="Consolas" panose="020B0609020204030204" pitchFamily="49" charset="0"/>
              </a:rPr>
              <a:t> P</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Name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YEAR</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OrderDate</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GO</a:t>
            </a:r>
            <a:endParaRPr lang="en-US" sz="2000" dirty="0"/>
          </a:p>
        </p:txBody>
      </p:sp>
      <p:pic>
        <p:nvPicPr>
          <p:cNvPr id="8" name="Picture 7">
            <a:extLst>
              <a:ext uri="{FF2B5EF4-FFF2-40B4-BE49-F238E27FC236}">
                <a16:creationId xmlns:a16="http://schemas.microsoft.com/office/drawing/2014/main" id="{131C6677-4FA9-4EEC-AFDE-74827C942934}"/>
              </a:ext>
            </a:extLst>
          </p:cNvPr>
          <p:cNvPicPr>
            <a:picLocks noChangeAspect="1"/>
          </p:cNvPicPr>
          <p:nvPr/>
        </p:nvPicPr>
        <p:blipFill>
          <a:blip r:embed="rId2"/>
          <a:stretch>
            <a:fillRect/>
          </a:stretch>
        </p:blipFill>
        <p:spPr>
          <a:xfrm>
            <a:off x="7073071" y="1440677"/>
            <a:ext cx="4551469" cy="3976646"/>
          </a:xfrm>
          <a:prstGeom prst="rect">
            <a:avLst/>
          </a:prstGeom>
          <a:ln w="38100">
            <a:solidFill>
              <a:schemeClr val="accent5"/>
            </a:solidFill>
          </a:ln>
        </p:spPr>
      </p:pic>
    </p:spTree>
    <p:extLst>
      <p:ext uri="{BB962C8B-B14F-4D97-AF65-F5344CB8AC3E}">
        <p14:creationId xmlns:p14="http://schemas.microsoft.com/office/powerpoint/2010/main" val="1342268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C318D3-B79D-45C7-B700-079611841F79}"/>
              </a:ext>
            </a:extLst>
          </p:cNvPr>
          <p:cNvPicPr>
            <a:picLocks noChangeAspect="1"/>
          </p:cNvPicPr>
          <p:nvPr/>
        </p:nvPicPr>
        <p:blipFill>
          <a:blip r:embed="rId3"/>
          <a:stretch>
            <a:fillRect/>
          </a:stretch>
        </p:blipFill>
        <p:spPr>
          <a:xfrm>
            <a:off x="6178550" y="1849968"/>
            <a:ext cx="5658617" cy="3909637"/>
          </a:xfrm>
          <a:prstGeom prst="rect">
            <a:avLst/>
          </a:prstGeom>
        </p:spPr>
      </p:pic>
      <p:sp>
        <p:nvSpPr>
          <p:cNvPr id="2" name="Title 1"/>
          <p:cNvSpPr>
            <a:spLocks noGrp="1"/>
          </p:cNvSpPr>
          <p:nvPr>
            <p:ph type="title"/>
          </p:nvPr>
        </p:nvSpPr>
        <p:spPr>
          <a:xfrm>
            <a:off x="378692" y="121552"/>
            <a:ext cx="10972800" cy="1143000"/>
          </a:xfrm>
        </p:spPr>
        <p:txBody>
          <a:bodyPr/>
          <a:lstStyle/>
          <a:p>
            <a:r>
              <a:rPr lang="en-GB" dirty="0"/>
              <a:t>Windowing Component: OVER()</a:t>
            </a:r>
          </a:p>
        </p:txBody>
      </p:sp>
      <p:grpSp>
        <p:nvGrpSpPr>
          <p:cNvPr id="16" name="Group 15">
            <a:extLst>
              <a:ext uri="{FF2B5EF4-FFF2-40B4-BE49-F238E27FC236}">
                <a16:creationId xmlns:a16="http://schemas.microsoft.com/office/drawing/2014/main" id="{5315D152-E3F7-4E26-852F-CD2175EA399E}"/>
              </a:ext>
            </a:extLst>
          </p:cNvPr>
          <p:cNvGrpSpPr/>
          <p:nvPr/>
        </p:nvGrpSpPr>
        <p:grpSpPr>
          <a:xfrm>
            <a:off x="6037309" y="996348"/>
            <a:ext cx="4906308" cy="5063984"/>
            <a:chOff x="6037309" y="996348"/>
            <a:chExt cx="4906308" cy="5063984"/>
          </a:xfrm>
        </p:grpSpPr>
        <p:pic>
          <p:nvPicPr>
            <p:cNvPr id="15" name="Picture 14">
              <a:extLst>
                <a:ext uri="{FF2B5EF4-FFF2-40B4-BE49-F238E27FC236}">
                  <a16:creationId xmlns:a16="http://schemas.microsoft.com/office/drawing/2014/main" id="{C09D3209-F8C2-43FF-AE04-A9B6D2BAA966}"/>
                </a:ext>
              </a:extLst>
            </p:cNvPr>
            <p:cNvPicPr>
              <a:picLocks noChangeAspect="1"/>
            </p:cNvPicPr>
            <p:nvPr/>
          </p:nvPicPr>
          <p:blipFill>
            <a:blip r:embed="rId4"/>
            <a:stretch>
              <a:fillRect/>
            </a:stretch>
          </p:blipFill>
          <p:spPr>
            <a:xfrm>
              <a:off x="6037309" y="996348"/>
              <a:ext cx="4906308" cy="724853"/>
            </a:xfrm>
            <a:prstGeom prst="rect">
              <a:avLst/>
            </a:prstGeom>
          </p:spPr>
        </p:pic>
        <p:grpSp>
          <p:nvGrpSpPr>
            <p:cNvPr id="13" name="Group 12">
              <a:extLst>
                <a:ext uri="{FF2B5EF4-FFF2-40B4-BE49-F238E27FC236}">
                  <a16:creationId xmlns:a16="http://schemas.microsoft.com/office/drawing/2014/main" id="{419D15E8-0516-483E-AD14-49B70DA7B6B6}"/>
                </a:ext>
              </a:extLst>
            </p:cNvPr>
            <p:cNvGrpSpPr/>
            <p:nvPr/>
          </p:nvGrpSpPr>
          <p:grpSpPr>
            <a:xfrm>
              <a:off x="6037309" y="1125115"/>
              <a:ext cx="4600933" cy="4935217"/>
              <a:chOff x="6002673" y="1207756"/>
              <a:chExt cx="4707479" cy="4677477"/>
            </a:xfrm>
          </p:grpSpPr>
          <p:sp>
            <p:nvSpPr>
              <p:cNvPr id="8" name="TextBox 7"/>
              <p:cNvSpPr txBox="1"/>
              <p:nvPr/>
            </p:nvSpPr>
            <p:spPr>
              <a:xfrm>
                <a:off x="7180631" y="1256590"/>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4" name="Rectangle: Rounded Corners 3" descr="This image shows the conceptual relationship between window elements with Frame (ROWS BETWEEN) inside Window Partition (PARTITION BY), which is inside Result Set (OVER)."/>
              <p:cNvSpPr/>
              <p:nvPr/>
            </p:nvSpPr>
            <p:spPr bwMode="auto">
              <a:xfrm>
                <a:off x="6002673" y="1207756"/>
                <a:ext cx="4707479" cy="4677477"/>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grpSp>
      <p:sp>
        <p:nvSpPr>
          <p:cNvPr id="23" name="TextBox 22">
            <a:extLst>
              <a:ext uri="{FF2B5EF4-FFF2-40B4-BE49-F238E27FC236}">
                <a16:creationId xmlns:a16="http://schemas.microsoft.com/office/drawing/2014/main" id="{B1570F3F-B4A2-4797-B666-C1A71BFAA011}"/>
              </a:ext>
            </a:extLst>
          </p:cNvPr>
          <p:cNvSpPr txBox="1"/>
          <p:nvPr/>
        </p:nvSpPr>
        <p:spPr>
          <a:xfrm>
            <a:off x="412512" y="2693786"/>
            <a:ext cx="5428721" cy="1323439"/>
          </a:xfrm>
          <a:prstGeom prst="rect">
            <a:avLst/>
          </a:prstGeom>
          <a:noFill/>
        </p:spPr>
        <p:txBody>
          <a:bodyPr wrap="square">
            <a:spAutoFit/>
          </a:bodyPr>
          <a:lstStyle/>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ProductName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Quantity</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OrderYear</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pt-BR" sz="2000" dirty="0">
                <a:solidFill>
                  <a:srgbClr val="FF00FF"/>
                </a:solidFill>
                <a:latin typeface="Consolas" panose="020B0609020204030204" pitchFamily="49" charset="0"/>
              </a:rPr>
              <a:t>SUM</a:t>
            </a:r>
            <a:r>
              <a:rPr lang="pt-BR" sz="2000" dirty="0">
                <a:solidFill>
                  <a:srgbClr val="808080"/>
                </a:solidFill>
                <a:latin typeface="Consolas" panose="020B0609020204030204" pitchFamily="49" charset="0"/>
              </a:rPr>
              <a:t>(</a:t>
            </a:r>
            <a:r>
              <a:rPr lang="pt-BR" sz="2000" dirty="0">
                <a:solidFill>
                  <a:srgbClr val="000000"/>
                </a:solidFill>
                <a:latin typeface="Consolas" panose="020B0609020204030204" pitchFamily="49" charset="0"/>
              </a:rPr>
              <a:t>Quantity</a:t>
            </a:r>
            <a:r>
              <a:rPr lang="pt-BR" sz="2000" dirty="0">
                <a:solidFill>
                  <a:srgbClr val="808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a:solidFill>
                  <a:srgbClr val="0000FF"/>
                </a:solidFill>
                <a:latin typeface="Consolas" panose="020B0609020204030204" pitchFamily="49" charset="0"/>
              </a:rPr>
              <a:t>OVER</a:t>
            </a:r>
            <a:r>
              <a:rPr lang="pt-BR" sz="2000" dirty="0">
                <a:solidFill>
                  <a:srgbClr val="808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a:solidFill>
                  <a:srgbClr val="0000FF"/>
                </a:solidFill>
                <a:latin typeface="Consolas" panose="020B0609020204030204" pitchFamily="49" charset="0"/>
              </a:rPr>
              <a:t>AS</a:t>
            </a:r>
            <a:r>
              <a:rPr lang="pt-BR" sz="2000" dirty="0">
                <a:solidFill>
                  <a:srgbClr val="000000"/>
                </a:solidFill>
                <a:latin typeface="Consolas" panose="020B0609020204030204" pitchFamily="49" charset="0"/>
              </a:rPr>
              <a:t> TotalQuantity</a:t>
            </a:r>
          </a:p>
          <a:p>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Sales</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Product_Sales_By_Year</a:t>
            </a:r>
            <a:endParaRPr lang="en-US" sz="2000" dirty="0"/>
          </a:p>
        </p:txBody>
      </p:sp>
      <p:sp>
        <p:nvSpPr>
          <p:cNvPr id="17" name="Rectangle: Rounded Corners 16">
            <a:extLst>
              <a:ext uri="{FF2B5EF4-FFF2-40B4-BE49-F238E27FC236}">
                <a16:creationId xmlns:a16="http://schemas.microsoft.com/office/drawing/2014/main" id="{F7526B6F-08AE-4B7A-8943-5D8F5E5D47A4}"/>
              </a:ext>
            </a:extLst>
          </p:cNvPr>
          <p:cNvSpPr/>
          <p:nvPr/>
        </p:nvSpPr>
        <p:spPr>
          <a:xfrm>
            <a:off x="2330245" y="3355505"/>
            <a:ext cx="1061884" cy="361089"/>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2432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53DCFB6-AB7F-4B12-83D4-1AB1713943DA}"/>
              </a:ext>
            </a:extLst>
          </p:cNvPr>
          <p:cNvPicPr>
            <a:picLocks noChangeAspect="1"/>
          </p:cNvPicPr>
          <p:nvPr/>
        </p:nvPicPr>
        <p:blipFill>
          <a:blip r:embed="rId3"/>
          <a:stretch>
            <a:fillRect/>
          </a:stretch>
        </p:blipFill>
        <p:spPr>
          <a:xfrm>
            <a:off x="6082520" y="1787534"/>
            <a:ext cx="5794951" cy="3689138"/>
          </a:xfrm>
          <a:prstGeom prst="rect">
            <a:avLst/>
          </a:prstGeom>
        </p:spPr>
      </p:pic>
      <p:sp>
        <p:nvSpPr>
          <p:cNvPr id="2" name="Title 1"/>
          <p:cNvSpPr>
            <a:spLocks noGrp="1"/>
          </p:cNvSpPr>
          <p:nvPr>
            <p:ph type="title"/>
          </p:nvPr>
        </p:nvSpPr>
        <p:spPr>
          <a:xfrm>
            <a:off x="378692" y="121552"/>
            <a:ext cx="10972800" cy="1143000"/>
          </a:xfrm>
        </p:spPr>
        <p:txBody>
          <a:bodyPr/>
          <a:lstStyle/>
          <a:p>
            <a:r>
              <a:rPr lang="en-GB" dirty="0"/>
              <a:t>Windowing Component: ORDER BY</a:t>
            </a:r>
          </a:p>
        </p:txBody>
      </p:sp>
      <p:sp>
        <p:nvSpPr>
          <p:cNvPr id="5" name="TextBox 4">
            <a:extLst>
              <a:ext uri="{FF2B5EF4-FFF2-40B4-BE49-F238E27FC236}">
                <a16:creationId xmlns:a16="http://schemas.microsoft.com/office/drawing/2014/main" id="{5B92E7EF-7C8B-439F-8375-48C611C9FB1E}"/>
              </a:ext>
            </a:extLst>
          </p:cNvPr>
          <p:cNvSpPr txBox="1"/>
          <p:nvPr/>
        </p:nvSpPr>
        <p:spPr>
          <a:xfrm>
            <a:off x="378692" y="2690336"/>
            <a:ext cx="5330758" cy="1477328"/>
          </a:xfrm>
          <a:prstGeom prst="rect">
            <a:avLst/>
          </a:prstGeom>
          <a:noFill/>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ProductName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Quantity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OrderYear</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Quantity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OVER</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ORDER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OrderYear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TotalQuantity</a:t>
            </a:r>
          </a:p>
          <a:p>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Sales</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Product_Sales_By_Year</a:t>
            </a:r>
          </a:p>
          <a:p>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ProductName </a:t>
            </a:r>
            <a:r>
              <a:rPr lang="en-US" dirty="0">
                <a:solidFill>
                  <a:srgbClr val="808080"/>
                </a:solidFill>
                <a:latin typeface="Consolas" panose="020B0609020204030204" pitchFamily="49" charset="0"/>
              </a:rPr>
              <a:t>LIKE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'%Mountain Frame%'</a:t>
            </a:r>
            <a:endParaRPr lang="en-US" sz="2400" dirty="0"/>
          </a:p>
        </p:txBody>
      </p:sp>
      <p:sp>
        <p:nvSpPr>
          <p:cNvPr id="17" name="TextBox 16">
            <a:extLst>
              <a:ext uri="{FF2B5EF4-FFF2-40B4-BE49-F238E27FC236}">
                <a16:creationId xmlns:a16="http://schemas.microsoft.com/office/drawing/2014/main" id="{59AA6676-0C9A-4D46-B112-0474B73E14E3}"/>
              </a:ext>
            </a:extLst>
          </p:cNvPr>
          <p:cNvSpPr txBox="1"/>
          <p:nvPr/>
        </p:nvSpPr>
        <p:spPr>
          <a:xfrm rot="5400000">
            <a:off x="8222100" y="3335442"/>
            <a:ext cx="400110" cy="4652310"/>
          </a:xfrm>
          <a:prstGeom prst="rect">
            <a:avLst/>
          </a:prstGeom>
          <a:noFill/>
        </p:spPr>
        <p:txBody>
          <a:bodyPr vert="vert270" wrap="square" rtlCol="0">
            <a:spAutoFit/>
          </a:bodyPr>
          <a:lstStyle/>
          <a:p>
            <a:pPr lvl="0" algn="ctr" fontAlgn="base">
              <a:spcBef>
                <a:spcPct val="0"/>
              </a:spcBef>
              <a:spcAft>
                <a:spcPct val="0"/>
              </a:spcAft>
            </a:pPr>
            <a:r>
              <a:rPr lang="en-US" sz="1400" b="1" dirty="0">
                <a:solidFill>
                  <a:srgbClr val="C00000"/>
                </a:solidFill>
                <a:latin typeface="Segoe UI" panose="020B0502040204020203" pitchFamily="34" charset="0"/>
                <a:cs typeface="Segoe UI" panose="020B0502040204020203" pitchFamily="34" charset="0"/>
              </a:rPr>
              <a:t>(Sorted by Order Year)</a:t>
            </a:r>
          </a:p>
        </p:txBody>
      </p:sp>
      <p:grpSp>
        <p:nvGrpSpPr>
          <p:cNvPr id="20" name="Group 19">
            <a:extLst>
              <a:ext uri="{FF2B5EF4-FFF2-40B4-BE49-F238E27FC236}">
                <a16:creationId xmlns:a16="http://schemas.microsoft.com/office/drawing/2014/main" id="{DA5D0799-89CF-4EAC-B196-8FA39854AA85}"/>
              </a:ext>
            </a:extLst>
          </p:cNvPr>
          <p:cNvGrpSpPr/>
          <p:nvPr/>
        </p:nvGrpSpPr>
        <p:grpSpPr>
          <a:xfrm>
            <a:off x="5953328" y="996348"/>
            <a:ext cx="4990289" cy="4908341"/>
            <a:chOff x="6037309" y="996348"/>
            <a:chExt cx="4906308" cy="5063984"/>
          </a:xfrm>
        </p:grpSpPr>
        <p:pic>
          <p:nvPicPr>
            <p:cNvPr id="21" name="Picture 20">
              <a:extLst>
                <a:ext uri="{FF2B5EF4-FFF2-40B4-BE49-F238E27FC236}">
                  <a16:creationId xmlns:a16="http://schemas.microsoft.com/office/drawing/2014/main" id="{3910A253-C2F6-4B2B-ABB8-35F7E6EC4B76}"/>
                </a:ext>
              </a:extLst>
            </p:cNvPr>
            <p:cNvPicPr>
              <a:picLocks noChangeAspect="1"/>
            </p:cNvPicPr>
            <p:nvPr/>
          </p:nvPicPr>
          <p:blipFill>
            <a:blip r:embed="rId4"/>
            <a:stretch>
              <a:fillRect/>
            </a:stretch>
          </p:blipFill>
          <p:spPr>
            <a:xfrm>
              <a:off x="6037309" y="996348"/>
              <a:ext cx="4906308" cy="724853"/>
            </a:xfrm>
            <a:prstGeom prst="rect">
              <a:avLst/>
            </a:prstGeom>
          </p:spPr>
        </p:pic>
        <p:grpSp>
          <p:nvGrpSpPr>
            <p:cNvPr id="22" name="Group 21">
              <a:extLst>
                <a:ext uri="{FF2B5EF4-FFF2-40B4-BE49-F238E27FC236}">
                  <a16:creationId xmlns:a16="http://schemas.microsoft.com/office/drawing/2014/main" id="{3D010F75-1C9B-41EB-BC54-29FC3F32159D}"/>
                </a:ext>
              </a:extLst>
            </p:cNvPr>
            <p:cNvGrpSpPr/>
            <p:nvPr/>
          </p:nvGrpSpPr>
          <p:grpSpPr>
            <a:xfrm>
              <a:off x="6037309" y="1125115"/>
              <a:ext cx="4600933" cy="4935217"/>
              <a:chOff x="6002673" y="1207756"/>
              <a:chExt cx="4707479" cy="4677477"/>
            </a:xfrm>
          </p:grpSpPr>
          <p:sp>
            <p:nvSpPr>
              <p:cNvPr id="24" name="TextBox 23">
                <a:extLst>
                  <a:ext uri="{FF2B5EF4-FFF2-40B4-BE49-F238E27FC236}">
                    <a16:creationId xmlns:a16="http://schemas.microsoft.com/office/drawing/2014/main" id="{4C61DBFD-26E9-4552-A66F-79ED47ABFD92}"/>
                  </a:ext>
                </a:extLst>
              </p:cNvPr>
              <p:cNvSpPr txBox="1"/>
              <p:nvPr/>
            </p:nvSpPr>
            <p:spPr>
              <a:xfrm>
                <a:off x="7180631" y="1256590"/>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5" name="Rectangle: Rounded Corners 24" descr="This image shows the conceptual relationship between window elements with Frame (ROWS BETWEEN) inside Window Partition (PARTITION BY), which is inside Result Set (OVER).">
                <a:extLst>
                  <a:ext uri="{FF2B5EF4-FFF2-40B4-BE49-F238E27FC236}">
                    <a16:creationId xmlns:a16="http://schemas.microsoft.com/office/drawing/2014/main" id="{1410F9C1-609D-48B9-83D4-2894A889C31B}"/>
                  </a:ext>
                </a:extLst>
              </p:cNvPr>
              <p:cNvSpPr/>
              <p:nvPr/>
            </p:nvSpPr>
            <p:spPr bwMode="auto">
              <a:xfrm>
                <a:off x="6002673" y="1207756"/>
                <a:ext cx="4707479" cy="4677477"/>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grpSp>
      <p:sp>
        <p:nvSpPr>
          <p:cNvPr id="28" name="Rectangle: Rounded Corners 27">
            <a:extLst>
              <a:ext uri="{FF2B5EF4-FFF2-40B4-BE49-F238E27FC236}">
                <a16:creationId xmlns:a16="http://schemas.microsoft.com/office/drawing/2014/main" id="{304A02B9-069A-4890-816D-39AB0BC88142}"/>
              </a:ext>
            </a:extLst>
          </p:cNvPr>
          <p:cNvSpPr/>
          <p:nvPr/>
        </p:nvSpPr>
        <p:spPr>
          <a:xfrm>
            <a:off x="2169268" y="2983945"/>
            <a:ext cx="3122579" cy="333188"/>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3B2F67B5-0CF7-4531-81F3-465A45C4A10F}"/>
              </a:ext>
            </a:extLst>
          </p:cNvPr>
          <p:cNvSpPr/>
          <p:nvPr/>
        </p:nvSpPr>
        <p:spPr>
          <a:xfrm>
            <a:off x="5953328" y="1968154"/>
            <a:ext cx="5398164" cy="1387891"/>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3794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53DCFB6-AB7F-4B12-83D4-1AB1713943DA}"/>
              </a:ext>
            </a:extLst>
          </p:cNvPr>
          <p:cNvPicPr>
            <a:picLocks noChangeAspect="1"/>
          </p:cNvPicPr>
          <p:nvPr/>
        </p:nvPicPr>
        <p:blipFill>
          <a:blip r:embed="rId3"/>
          <a:stretch>
            <a:fillRect/>
          </a:stretch>
        </p:blipFill>
        <p:spPr>
          <a:xfrm>
            <a:off x="6082520" y="1787534"/>
            <a:ext cx="5794951" cy="3689138"/>
          </a:xfrm>
          <a:prstGeom prst="rect">
            <a:avLst/>
          </a:prstGeom>
        </p:spPr>
      </p:pic>
      <p:sp>
        <p:nvSpPr>
          <p:cNvPr id="2" name="Title 1"/>
          <p:cNvSpPr>
            <a:spLocks noGrp="1"/>
          </p:cNvSpPr>
          <p:nvPr>
            <p:ph type="title"/>
          </p:nvPr>
        </p:nvSpPr>
        <p:spPr>
          <a:xfrm>
            <a:off x="378692" y="121552"/>
            <a:ext cx="10972800" cy="1143000"/>
          </a:xfrm>
        </p:spPr>
        <p:txBody>
          <a:bodyPr/>
          <a:lstStyle/>
          <a:p>
            <a:r>
              <a:rPr lang="en-GB" dirty="0"/>
              <a:t>Windowing Component: ORDER BY</a:t>
            </a:r>
          </a:p>
        </p:txBody>
      </p:sp>
      <p:sp>
        <p:nvSpPr>
          <p:cNvPr id="5" name="TextBox 4">
            <a:extLst>
              <a:ext uri="{FF2B5EF4-FFF2-40B4-BE49-F238E27FC236}">
                <a16:creationId xmlns:a16="http://schemas.microsoft.com/office/drawing/2014/main" id="{5B92E7EF-7C8B-439F-8375-48C611C9FB1E}"/>
              </a:ext>
            </a:extLst>
          </p:cNvPr>
          <p:cNvSpPr txBox="1"/>
          <p:nvPr/>
        </p:nvSpPr>
        <p:spPr>
          <a:xfrm>
            <a:off x="378692" y="2690336"/>
            <a:ext cx="5330758" cy="1477328"/>
          </a:xfrm>
          <a:prstGeom prst="rect">
            <a:avLst/>
          </a:prstGeom>
          <a:noFill/>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ProductName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Quantity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OrderYear</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Quantity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OVER</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ORDER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OrderYear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TotalQuantity</a:t>
            </a:r>
          </a:p>
          <a:p>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Sales</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Product_Sales_By_Year</a:t>
            </a:r>
          </a:p>
          <a:p>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ProductName </a:t>
            </a:r>
            <a:r>
              <a:rPr lang="en-US" dirty="0">
                <a:solidFill>
                  <a:srgbClr val="808080"/>
                </a:solidFill>
                <a:latin typeface="Consolas" panose="020B0609020204030204" pitchFamily="49" charset="0"/>
              </a:rPr>
              <a:t>LIKE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'%Mountain Frame%'</a:t>
            </a:r>
            <a:endParaRPr lang="en-US" sz="2400" dirty="0"/>
          </a:p>
        </p:txBody>
      </p:sp>
      <p:sp>
        <p:nvSpPr>
          <p:cNvPr id="17" name="TextBox 16">
            <a:extLst>
              <a:ext uri="{FF2B5EF4-FFF2-40B4-BE49-F238E27FC236}">
                <a16:creationId xmlns:a16="http://schemas.microsoft.com/office/drawing/2014/main" id="{59AA6676-0C9A-4D46-B112-0474B73E14E3}"/>
              </a:ext>
            </a:extLst>
          </p:cNvPr>
          <p:cNvSpPr txBox="1"/>
          <p:nvPr/>
        </p:nvSpPr>
        <p:spPr>
          <a:xfrm rot="5400000">
            <a:off x="8222100" y="3335442"/>
            <a:ext cx="400110" cy="4652310"/>
          </a:xfrm>
          <a:prstGeom prst="rect">
            <a:avLst/>
          </a:prstGeom>
          <a:noFill/>
        </p:spPr>
        <p:txBody>
          <a:bodyPr vert="vert270" wrap="square" rtlCol="0">
            <a:spAutoFit/>
          </a:bodyPr>
          <a:lstStyle/>
          <a:p>
            <a:pPr lvl="0" algn="ctr" fontAlgn="base">
              <a:spcBef>
                <a:spcPct val="0"/>
              </a:spcBef>
              <a:spcAft>
                <a:spcPct val="0"/>
              </a:spcAft>
            </a:pPr>
            <a:r>
              <a:rPr lang="en-US" sz="1400" b="1" dirty="0">
                <a:solidFill>
                  <a:srgbClr val="C00000"/>
                </a:solidFill>
                <a:latin typeface="Segoe UI" panose="020B0502040204020203" pitchFamily="34" charset="0"/>
                <a:cs typeface="Segoe UI" panose="020B0502040204020203" pitchFamily="34" charset="0"/>
              </a:rPr>
              <a:t>(Sorted by Order Year)</a:t>
            </a:r>
          </a:p>
        </p:txBody>
      </p:sp>
      <p:grpSp>
        <p:nvGrpSpPr>
          <p:cNvPr id="20" name="Group 19">
            <a:extLst>
              <a:ext uri="{FF2B5EF4-FFF2-40B4-BE49-F238E27FC236}">
                <a16:creationId xmlns:a16="http://schemas.microsoft.com/office/drawing/2014/main" id="{DA5D0799-89CF-4EAC-B196-8FA39854AA85}"/>
              </a:ext>
            </a:extLst>
          </p:cNvPr>
          <p:cNvGrpSpPr/>
          <p:nvPr/>
        </p:nvGrpSpPr>
        <p:grpSpPr>
          <a:xfrm>
            <a:off x="5953328" y="996348"/>
            <a:ext cx="4990289" cy="4908341"/>
            <a:chOff x="6037309" y="996348"/>
            <a:chExt cx="4906308" cy="5063984"/>
          </a:xfrm>
        </p:grpSpPr>
        <p:pic>
          <p:nvPicPr>
            <p:cNvPr id="21" name="Picture 20">
              <a:extLst>
                <a:ext uri="{FF2B5EF4-FFF2-40B4-BE49-F238E27FC236}">
                  <a16:creationId xmlns:a16="http://schemas.microsoft.com/office/drawing/2014/main" id="{3910A253-C2F6-4B2B-ABB8-35F7E6EC4B76}"/>
                </a:ext>
              </a:extLst>
            </p:cNvPr>
            <p:cNvPicPr>
              <a:picLocks noChangeAspect="1"/>
            </p:cNvPicPr>
            <p:nvPr/>
          </p:nvPicPr>
          <p:blipFill>
            <a:blip r:embed="rId4"/>
            <a:stretch>
              <a:fillRect/>
            </a:stretch>
          </p:blipFill>
          <p:spPr>
            <a:xfrm>
              <a:off x="6037309" y="996348"/>
              <a:ext cx="4906308" cy="724853"/>
            </a:xfrm>
            <a:prstGeom prst="rect">
              <a:avLst/>
            </a:prstGeom>
          </p:spPr>
        </p:pic>
        <p:grpSp>
          <p:nvGrpSpPr>
            <p:cNvPr id="22" name="Group 21">
              <a:extLst>
                <a:ext uri="{FF2B5EF4-FFF2-40B4-BE49-F238E27FC236}">
                  <a16:creationId xmlns:a16="http://schemas.microsoft.com/office/drawing/2014/main" id="{3D010F75-1C9B-41EB-BC54-29FC3F32159D}"/>
                </a:ext>
              </a:extLst>
            </p:cNvPr>
            <p:cNvGrpSpPr/>
            <p:nvPr/>
          </p:nvGrpSpPr>
          <p:grpSpPr>
            <a:xfrm>
              <a:off x="6037309" y="1125115"/>
              <a:ext cx="4600933" cy="4935217"/>
              <a:chOff x="6002673" y="1207756"/>
              <a:chExt cx="4707479" cy="4677477"/>
            </a:xfrm>
          </p:grpSpPr>
          <p:sp>
            <p:nvSpPr>
              <p:cNvPr id="24" name="TextBox 23">
                <a:extLst>
                  <a:ext uri="{FF2B5EF4-FFF2-40B4-BE49-F238E27FC236}">
                    <a16:creationId xmlns:a16="http://schemas.microsoft.com/office/drawing/2014/main" id="{4C61DBFD-26E9-4552-A66F-79ED47ABFD92}"/>
                  </a:ext>
                </a:extLst>
              </p:cNvPr>
              <p:cNvSpPr txBox="1"/>
              <p:nvPr/>
            </p:nvSpPr>
            <p:spPr>
              <a:xfrm>
                <a:off x="7180631" y="1256590"/>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5" name="Rectangle: Rounded Corners 24" descr="This image shows the conceptual relationship between window elements with Frame (ROWS BETWEEN) inside Window Partition (PARTITION BY), which is inside Result Set (OVER).">
                <a:extLst>
                  <a:ext uri="{FF2B5EF4-FFF2-40B4-BE49-F238E27FC236}">
                    <a16:creationId xmlns:a16="http://schemas.microsoft.com/office/drawing/2014/main" id="{1410F9C1-609D-48B9-83D4-2894A889C31B}"/>
                  </a:ext>
                </a:extLst>
              </p:cNvPr>
              <p:cNvSpPr/>
              <p:nvPr/>
            </p:nvSpPr>
            <p:spPr bwMode="auto">
              <a:xfrm>
                <a:off x="6002673" y="1207756"/>
                <a:ext cx="4707479" cy="4677477"/>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grpSp>
      <p:sp>
        <p:nvSpPr>
          <p:cNvPr id="28" name="Rectangle: Rounded Corners 27">
            <a:extLst>
              <a:ext uri="{FF2B5EF4-FFF2-40B4-BE49-F238E27FC236}">
                <a16:creationId xmlns:a16="http://schemas.microsoft.com/office/drawing/2014/main" id="{304A02B9-069A-4890-816D-39AB0BC88142}"/>
              </a:ext>
            </a:extLst>
          </p:cNvPr>
          <p:cNvSpPr/>
          <p:nvPr/>
        </p:nvSpPr>
        <p:spPr>
          <a:xfrm>
            <a:off x="2169268" y="2983945"/>
            <a:ext cx="3122579" cy="333188"/>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3954DEA1-B18E-4296-9B01-608A61C241C8}"/>
              </a:ext>
            </a:extLst>
          </p:cNvPr>
          <p:cNvSpPr/>
          <p:nvPr/>
        </p:nvSpPr>
        <p:spPr>
          <a:xfrm>
            <a:off x="5953329" y="3317134"/>
            <a:ext cx="5398164" cy="2248150"/>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4857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AB2C79C-C4F5-419C-8A78-808BA7999A4D}"/>
              </a:ext>
            </a:extLst>
          </p:cNvPr>
          <p:cNvPicPr>
            <a:picLocks noChangeAspect="1"/>
          </p:cNvPicPr>
          <p:nvPr/>
        </p:nvPicPr>
        <p:blipFill>
          <a:blip r:embed="rId3"/>
          <a:stretch>
            <a:fillRect/>
          </a:stretch>
        </p:blipFill>
        <p:spPr>
          <a:xfrm>
            <a:off x="6004457" y="1862722"/>
            <a:ext cx="5921653" cy="3443796"/>
          </a:xfrm>
          <a:prstGeom prst="rect">
            <a:avLst/>
          </a:prstGeom>
        </p:spPr>
      </p:pic>
      <p:sp>
        <p:nvSpPr>
          <p:cNvPr id="2" name="Title 1"/>
          <p:cNvSpPr>
            <a:spLocks noGrp="1"/>
          </p:cNvSpPr>
          <p:nvPr>
            <p:ph type="title"/>
          </p:nvPr>
        </p:nvSpPr>
        <p:spPr>
          <a:xfrm>
            <a:off x="378692" y="121552"/>
            <a:ext cx="10972800" cy="1143000"/>
          </a:xfrm>
        </p:spPr>
        <p:txBody>
          <a:bodyPr/>
          <a:lstStyle/>
          <a:p>
            <a:r>
              <a:rPr lang="en-GB" dirty="0"/>
              <a:t>Windowing Component: PARTITION BY</a:t>
            </a:r>
          </a:p>
        </p:txBody>
      </p:sp>
      <p:sp>
        <p:nvSpPr>
          <p:cNvPr id="5" name="TextBox 4">
            <a:extLst>
              <a:ext uri="{FF2B5EF4-FFF2-40B4-BE49-F238E27FC236}">
                <a16:creationId xmlns:a16="http://schemas.microsoft.com/office/drawing/2014/main" id="{5B92E7EF-7C8B-439F-8375-48C611C9FB1E}"/>
              </a:ext>
            </a:extLst>
          </p:cNvPr>
          <p:cNvSpPr txBox="1"/>
          <p:nvPr/>
        </p:nvSpPr>
        <p:spPr>
          <a:xfrm>
            <a:off x="378692" y="2635760"/>
            <a:ext cx="5328197" cy="203132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ProductName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OrderYear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OVER</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PARTITION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ProductName</a:t>
            </a: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OrderYear</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RunningTotal</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Sales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Product_Sales_By_Year</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ProductName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'%Mountain Frame%'</a:t>
            </a:r>
            <a:endParaRPr lang="en-US" dirty="0"/>
          </a:p>
        </p:txBody>
      </p:sp>
      <p:sp>
        <p:nvSpPr>
          <p:cNvPr id="8" name="Rectangle: Rounded Corners 7">
            <a:extLst>
              <a:ext uri="{FF2B5EF4-FFF2-40B4-BE49-F238E27FC236}">
                <a16:creationId xmlns:a16="http://schemas.microsoft.com/office/drawing/2014/main" id="{ED271852-B52D-44A6-8F89-57C573EE72A1}"/>
              </a:ext>
            </a:extLst>
          </p:cNvPr>
          <p:cNvSpPr/>
          <p:nvPr/>
        </p:nvSpPr>
        <p:spPr>
          <a:xfrm>
            <a:off x="6004457" y="2090709"/>
            <a:ext cx="5513092" cy="1100132"/>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DA5D0799-89CF-4EAC-B196-8FA39854AA85}"/>
              </a:ext>
            </a:extLst>
          </p:cNvPr>
          <p:cNvGrpSpPr/>
          <p:nvPr/>
        </p:nvGrpSpPr>
        <p:grpSpPr>
          <a:xfrm>
            <a:off x="5953328" y="996348"/>
            <a:ext cx="4990289" cy="4908341"/>
            <a:chOff x="6037309" y="996348"/>
            <a:chExt cx="4906308" cy="5063984"/>
          </a:xfrm>
        </p:grpSpPr>
        <p:pic>
          <p:nvPicPr>
            <p:cNvPr id="21" name="Picture 20">
              <a:extLst>
                <a:ext uri="{FF2B5EF4-FFF2-40B4-BE49-F238E27FC236}">
                  <a16:creationId xmlns:a16="http://schemas.microsoft.com/office/drawing/2014/main" id="{3910A253-C2F6-4B2B-ABB8-35F7E6EC4B76}"/>
                </a:ext>
              </a:extLst>
            </p:cNvPr>
            <p:cNvPicPr>
              <a:picLocks noChangeAspect="1"/>
            </p:cNvPicPr>
            <p:nvPr/>
          </p:nvPicPr>
          <p:blipFill>
            <a:blip r:embed="rId4"/>
            <a:stretch>
              <a:fillRect/>
            </a:stretch>
          </p:blipFill>
          <p:spPr>
            <a:xfrm>
              <a:off x="6037309" y="996348"/>
              <a:ext cx="4906308" cy="724853"/>
            </a:xfrm>
            <a:prstGeom prst="rect">
              <a:avLst/>
            </a:prstGeom>
          </p:spPr>
        </p:pic>
        <p:grpSp>
          <p:nvGrpSpPr>
            <p:cNvPr id="22" name="Group 21">
              <a:extLst>
                <a:ext uri="{FF2B5EF4-FFF2-40B4-BE49-F238E27FC236}">
                  <a16:creationId xmlns:a16="http://schemas.microsoft.com/office/drawing/2014/main" id="{3D010F75-1C9B-41EB-BC54-29FC3F32159D}"/>
                </a:ext>
              </a:extLst>
            </p:cNvPr>
            <p:cNvGrpSpPr/>
            <p:nvPr/>
          </p:nvGrpSpPr>
          <p:grpSpPr>
            <a:xfrm>
              <a:off x="6037309" y="1125115"/>
              <a:ext cx="4600933" cy="4935217"/>
              <a:chOff x="6002673" y="1207756"/>
              <a:chExt cx="4707479" cy="4677477"/>
            </a:xfrm>
          </p:grpSpPr>
          <p:sp>
            <p:nvSpPr>
              <p:cNvPr id="24" name="TextBox 23">
                <a:extLst>
                  <a:ext uri="{FF2B5EF4-FFF2-40B4-BE49-F238E27FC236}">
                    <a16:creationId xmlns:a16="http://schemas.microsoft.com/office/drawing/2014/main" id="{4C61DBFD-26E9-4552-A66F-79ED47ABFD92}"/>
                  </a:ext>
                </a:extLst>
              </p:cNvPr>
              <p:cNvSpPr txBox="1"/>
              <p:nvPr/>
            </p:nvSpPr>
            <p:spPr>
              <a:xfrm>
                <a:off x="7180631" y="1256590"/>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5" name="Rectangle: Rounded Corners 24" descr="This image shows the conceptual relationship between window elements with Frame (ROWS BETWEEN) inside Window Partition (PARTITION BY), which is inside Result Set (OVER).">
                <a:extLst>
                  <a:ext uri="{FF2B5EF4-FFF2-40B4-BE49-F238E27FC236}">
                    <a16:creationId xmlns:a16="http://schemas.microsoft.com/office/drawing/2014/main" id="{1410F9C1-609D-48B9-83D4-2894A889C31B}"/>
                  </a:ext>
                </a:extLst>
              </p:cNvPr>
              <p:cNvSpPr/>
              <p:nvPr/>
            </p:nvSpPr>
            <p:spPr bwMode="auto">
              <a:xfrm>
                <a:off x="6002673" y="1207756"/>
                <a:ext cx="4707479" cy="4677477"/>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grpSp>
      <p:sp>
        <p:nvSpPr>
          <p:cNvPr id="15" name="Rectangle: Rounded Corners 14">
            <a:extLst>
              <a:ext uri="{FF2B5EF4-FFF2-40B4-BE49-F238E27FC236}">
                <a16:creationId xmlns:a16="http://schemas.microsoft.com/office/drawing/2014/main" id="{11DC3F95-E973-4EA4-A917-DD7B39252CC0}"/>
              </a:ext>
            </a:extLst>
          </p:cNvPr>
          <p:cNvSpPr/>
          <p:nvPr/>
        </p:nvSpPr>
        <p:spPr>
          <a:xfrm>
            <a:off x="378692" y="3190841"/>
            <a:ext cx="5316969" cy="322082"/>
          </a:xfrm>
          <a:prstGeom prst="roundRect">
            <a:avLst/>
          </a:prstGeom>
          <a:solidFill>
            <a:schemeClr val="accent4">
              <a:alpha val="19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1506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4_CORE TEMPLATE">
  <a:themeElements>
    <a:clrScheme name="Custom 83">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277EBB"/>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12538</TotalTime>
  <Words>2685</Words>
  <Application>Microsoft Office PowerPoint</Application>
  <PresentationFormat>Widescreen</PresentationFormat>
  <Paragraphs>214</Paragraphs>
  <Slides>18</Slides>
  <Notes>16</Notes>
  <HiddenSlides>0</HiddenSlides>
  <MMClips>0</MMClips>
  <ScaleCrop>false</ScaleCrop>
  <HeadingPairs>
    <vt:vector size="8" baseType="variant">
      <vt:variant>
        <vt:lpstr>Fonts Used</vt:lpstr>
      </vt:variant>
      <vt:variant>
        <vt:i4>8</vt:i4>
      </vt:variant>
      <vt:variant>
        <vt:lpstr>Theme</vt:lpstr>
      </vt:variant>
      <vt:variant>
        <vt:i4>2</vt:i4>
      </vt:variant>
      <vt:variant>
        <vt:lpstr>Slide Titles</vt:lpstr>
      </vt:variant>
      <vt:variant>
        <vt:i4>18</vt:i4>
      </vt:variant>
      <vt:variant>
        <vt:lpstr>Custom Shows</vt:lpstr>
      </vt:variant>
      <vt:variant>
        <vt:i4>1</vt:i4>
      </vt:variant>
    </vt:vector>
  </HeadingPairs>
  <TitlesOfParts>
    <vt:vector size="29" baseType="lpstr">
      <vt:lpstr>Arial</vt:lpstr>
      <vt:lpstr>Calibri</vt:lpstr>
      <vt:lpstr>Century Gothic</vt:lpstr>
      <vt:lpstr>Consolas</vt:lpstr>
      <vt:lpstr>Segoe UI</vt:lpstr>
      <vt:lpstr>Segoe UI Light</vt:lpstr>
      <vt:lpstr>Verdana</vt:lpstr>
      <vt:lpstr>Wingdings</vt:lpstr>
      <vt:lpstr>PASS 2013_SpeakerTemplate_Final</vt:lpstr>
      <vt:lpstr>4_CORE TEMPLATE</vt:lpstr>
      <vt:lpstr>Introduction to  Windowing Functions  John Deardurff  </vt:lpstr>
      <vt:lpstr>PowerPoint Presentation</vt:lpstr>
      <vt:lpstr>What are Windowing Functions?</vt:lpstr>
      <vt:lpstr>Key Windowing Syntax Components</vt:lpstr>
      <vt:lpstr>PowerPoint Presentation</vt:lpstr>
      <vt:lpstr>Windowing Component: OVER()</vt:lpstr>
      <vt:lpstr>Windowing Component: ORDER BY</vt:lpstr>
      <vt:lpstr>Windowing Component: ORDER BY</vt:lpstr>
      <vt:lpstr>Windowing Component: PARTITION BY</vt:lpstr>
      <vt:lpstr>Windowing Component: PARTITION BY</vt:lpstr>
      <vt:lpstr>Windowing Component: PARTITION BY</vt:lpstr>
      <vt:lpstr>Windowing Component: PARTITION BY</vt:lpstr>
      <vt:lpstr>Windowing Component: ROWS BETWEEN</vt:lpstr>
      <vt:lpstr>Row Between Clause</vt:lpstr>
      <vt:lpstr>LAG Windowing Function</vt:lpstr>
      <vt:lpstr>LEAD Windowing Function</vt:lpstr>
      <vt:lpstr>PowerPoint Presentation</vt:lpstr>
      <vt:lpstr>PowerPoint Presentation</vt:lpstr>
      <vt:lpstr>PerformanceTuning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JDSQLHandout</dc:title>
  <dc:creator>John Deardurff</dc:creator>
  <cp:keywords>SQL</cp:keywords>
  <cp:lastModifiedBy>John Deardurff</cp:lastModifiedBy>
  <cp:revision>282</cp:revision>
  <dcterms:created xsi:type="dcterms:W3CDTF">2015-01-18T17:57:52Z</dcterms:created>
  <dcterms:modified xsi:type="dcterms:W3CDTF">2022-01-10T19:30:53Z</dcterms:modified>
</cp:coreProperties>
</file>